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69" r:id="rId4"/>
    <p:sldId id="260" r:id="rId5"/>
    <p:sldId id="267" r:id="rId6"/>
    <p:sldId id="277" r:id="rId7"/>
    <p:sldId id="262" r:id="rId8"/>
    <p:sldId id="283" r:id="rId9"/>
    <p:sldId id="278" r:id="rId10"/>
    <p:sldId id="261" r:id="rId11"/>
    <p:sldId id="273" r:id="rId12"/>
    <p:sldId id="272" r:id="rId13"/>
    <p:sldId id="276" r:id="rId14"/>
    <p:sldId id="266" r:id="rId15"/>
    <p:sldId id="271" r:id="rId16"/>
    <p:sldId id="274" r:id="rId17"/>
    <p:sldId id="275" r:id="rId18"/>
    <p:sldId id="280" r:id="rId19"/>
    <p:sldId id="289" r:id="rId20"/>
    <p:sldId id="288" r:id="rId21"/>
    <p:sldId id="282" r:id="rId22"/>
    <p:sldId id="290" r:id="rId23"/>
    <p:sldId id="285" r:id="rId24"/>
    <p:sldId id="284" r:id="rId25"/>
    <p:sldId id="286" r:id="rId26"/>
    <p:sldId id="265" r:id="rId27"/>
    <p:sldId id="291" r:id="rId28"/>
    <p:sldId id="292" r:id="rId29"/>
    <p:sldId id="293" r:id="rId30"/>
  </p:sldIdLst>
  <p:sldSz cx="12192000" cy="6858000"/>
  <p:notesSz cx="6858000" cy="9144000"/>
  <p:embeddedFontLst>
    <p:embeddedFont>
      <p:font typeface="AppleSDGothicNeoB00" panose="02000503000000000000" pitchFamily="2" charset="-128"/>
      <p:regular r:id="rId32"/>
    </p:embeddedFont>
    <p:embeddedFont>
      <p:font typeface="AppleSDGothicNeoEB00" panose="02000503000000000000" pitchFamily="2" charset="-128"/>
      <p:regular r:id="rId33"/>
    </p:embeddedFont>
    <p:embeddedFont>
      <p:font typeface="AppleSDGothicNeoH00" panose="02000503000000000000" pitchFamily="2" charset="-128"/>
      <p:regular r:id="rId34"/>
    </p:embeddedFont>
    <p:embeddedFont>
      <p:font typeface="AppleSDGothicNeoM00" panose="02000503000000000000" pitchFamily="2" charset="-128"/>
      <p:regular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Cambria Math" panose="02040503050406030204" pitchFamily="18" charset="0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9CD6A-49D3-4097-BF26-2763526BF0A3}">
          <p14:sldIdLst>
            <p14:sldId id="257"/>
          </p14:sldIdLst>
        </p14:section>
        <p14:section name="프로젝트 개요 및 결과" id="{5378807F-037F-4D60-BFB9-3F8758E37CF3}">
          <p14:sldIdLst>
            <p14:sldId id="258"/>
            <p14:sldId id="269"/>
            <p14:sldId id="260"/>
            <p14:sldId id="267"/>
          </p14:sldIdLst>
        </p14:section>
        <p14:section name="웹 데모" id="{62BEEABB-B407-4788-9D3B-4CF6EEA3E421}">
          <p14:sldIdLst>
            <p14:sldId id="277"/>
            <p14:sldId id="262"/>
            <p14:sldId id="283"/>
          </p14:sldIdLst>
        </p14:section>
        <p14:section name="Image Generation" id="{07AC8795-AEAE-4107-B0E6-2C7C6DC49C49}">
          <p14:sldIdLst>
            <p14:sldId id="278"/>
            <p14:sldId id="261"/>
            <p14:sldId id="273"/>
            <p14:sldId id="272"/>
            <p14:sldId id="276"/>
          </p14:sldIdLst>
        </p14:section>
        <p14:section name="Image Retrieval" id="{6CFDB85B-B605-4BC1-A95D-F0F0C8B2FCC9}">
          <p14:sldIdLst>
            <p14:sldId id="266"/>
            <p14:sldId id="271"/>
            <p14:sldId id="274"/>
            <p14:sldId id="275"/>
          </p14:sldIdLst>
        </p14:section>
        <p14:section name="결론" id="{9FC0781A-3B3C-477C-A9DE-370373373D5B}">
          <p14:sldIdLst>
            <p14:sldId id="280"/>
            <p14:sldId id="289"/>
            <p14:sldId id="288"/>
            <p14:sldId id="282"/>
          </p14:sldIdLst>
        </p14:section>
        <p14:section name="Appendix" id="{EC633B6C-7BC3-428D-8763-7E8A7A414E10}">
          <p14:sldIdLst>
            <p14:sldId id="290"/>
            <p14:sldId id="285"/>
            <p14:sldId id="284"/>
            <p14:sldId id="286"/>
            <p14:sldId id="265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junyeong" initials="c" lastIdx="1" clrIdx="0">
    <p:extLst>
      <p:ext uri="{19B8F6BF-5375-455C-9EA6-DF929625EA0E}">
        <p15:presenceInfo xmlns:p15="http://schemas.microsoft.com/office/powerpoint/2012/main" userId="chajunye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3A7"/>
    <a:srgbClr val="B8C2E9"/>
    <a:srgbClr val="C5C5C5"/>
    <a:srgbClr val="C0C0C0"/>
    <a:srgbClr val="000000"/>
    <a:srgbClr val="FFC000"/>
    <a:srgbClr val="D6A300"/>
    <a:srgbClr val="5ECCF3"/>
    <a:srgbClr val="39472D"/>
    <a:srgbClr val="D2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4" autoAdjust="0"/>
    <p:restoredTop sz="77719" autoAdjust="0"/>
  </p:normalViewPr>
  <p:slideViewPr>
    <p:cSldViewPr snapToGrid="0" showGuides="1">
      <p:cViewPr varScale="1">
        <p:scale>
          <a:sx n="83" d="100"/>
          <a:sy n="83" d="100"/>
        </p:scale>
        <p:origin x="1360" y="19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온라인 가구 시장 동향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2023년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1월</c:v>
                </c:pt>
                <c:pt idx="1">
                  <c:v>4월</c:v>
                </c:pt>
                <c:pt idx="2">
                  <c:v>7월</c:v>
                </c:pt>
                <c:pt idx="3">
                  <c:v>10월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4153</c:v>
                </c:pt>
                <c:pt idx="1">
                  <c:v>4204</c:v>
                </c:pt>
                <c:pt idx="2">
                  <c:v>4377</c:v>
                </c:pt>
                <c:pt idx="3">
                  <c:v>4635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F1-469B-AE2E-08A3367B1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2024년</c:v>
                </c:pt>
              </c:strCache>
            </c:strRef>
          </c:tx>
          <c:spPr>
            <a:solidFill>
              <a:srgbClr val="5ECCF3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1월</c:v>
                </c:pt>
                <c:pt idx="1">
                  <c:v>4월</c:v>
                </c:pt>
                <c:pt idx="2">
                  <c:v>7월</c:v>
                </c:pt>
                <c:pt idx="3">
                  <c:v>10월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4975</c:v>
                </c:pt>
                <c:pt idx="1">
                  <c:v>4829</c:v>
                </c:pt>
                <c:pt idx="2">
                  <c:v>4517</c:v>
                </c:pt>
                <c:pt idx="3">
                  <c:v>4804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F1-469B-AE2E-08A3367B1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0758928"/>
        <c:axId val="570761328"/>
      </c:barChart>
      <c:catAx>
        <c:axId val="57075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0761328"/>
        <c:crosses val="autoZero"/>
        <c:auto val="1"/>
        <c:lblAlgn val="ctr"/>
        <c:lblOffset val="100"/>
        <c:noMultiLvlLbl val="0"/>
      </c:catAx>
      <c:valAx>
        <c:axId val="57076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075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explosion val="7"/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3EC-463F-8344-D0ED93F3E2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3EC-463F-8344-D0ED93F3E2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3EC-463F-8344-D0ED93F3E2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3EC-463F-8344-D0ED93F3E2F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3EC-463F-8344-D0ED93F3E2F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3EC-463F-8344-D0ED93F3E2F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3EC-463F-8344-D0ED93F3E2FA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38.299999999999997</c:v>
                </c:pt>
                <c:pt idx="1">
                  <c:v>34.700000000000003</c:v>
                </c:pt>
                <c:pt idx="2">
                  <c:v>34</c:v>
                </c:pt>
                <c:pt idx="3">
                  <c:v>24.3</c:v>
                </c:pt>
                <c:pt idx="4">
                  <c:v>22.7</c:v>
                </c:pt>
                <c:pt idx="5">
                  <c:v>11.3</c:v>
                </c:pt>
                <c:pt idx="6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3EC-463F-8344-D0ED93F3E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06A7F-BAC1-42AA-9877-E3F9A83B6D28}" type="datetimeFigureOut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0C997-A073-4569-B00E-FE1E761FA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1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!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모두의 인테리어 팀 발표를 맡은 발표자 차준영입니다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사용자의 방에 잘 어울리는 인테리어 가구를 생성하고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유사한 제품을 찾아주는 프로젝트를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36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이미지 생성 기능은 다음의 다이어그램처럼 동작합니다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빈 방의 배경 이미지와 객체가 위치할 공간 정보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가구 객체의 이름과 스타일 키워드를 입력하면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GLIGEN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이라는 생성형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모델을 활용해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Bounding box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위치에 스타일 키워드가 적용된 가구 이미지를 생성하게 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92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GLIGEN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모델에 대해 보다 자세하게 </a:t>
                </a:r>
                <a:r>
                  <a:rPr lang="ko-KR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설명드리겠습니다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GLIGEN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모델은 다양한 입력 조건을 활용해 원하는 객체를 원하는 위치에 정확히 생성할 수 있는 모델입니다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조금 더 자세하게 설명하면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사전 학습된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Latent diffusion model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에 입력 조건에 따라 학습된 모듈을 추가하여 조건에 따라 유연하게 모델을 바꿔가며 이미지를 생성할 수 있습니다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이 모델의 핵심은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Gated Self-attention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에 있습니다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Visual Token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self-attention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과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Visual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과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Text token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사이의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cross-attention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으로 이루어져 있는 기존의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Latent Diffusion Model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사이에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객체의 위치에 대한 정보와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Visual token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사이에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self-attention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을 수행하여 이미지를 생성합니다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이때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</m:oMath>
                </a14:m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값에 따라 객체의 위치 정보에 대한 조건을 수용하는 정도를 조절할 수 있습니다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altLang="ko-KR" dirty="0">
                    <a:sym typeface="Wingdings" panose="05000000000000000000" pitchFamily="2" charset="2"/>
                  </a:rPr>
                  <a:t>GLIGEN </a:t>
                </a:r>
                <a:r>
                  <a:rPr lang="ko-KR" altLang="en-US" dirty="0">
                    <a:sym typeface="Wingdings" panose="05000000000000000000" pitchFamily="2" charset="2"/>
                  </a:rPr>
                  <a:t>모델에 대해 보다 자세하게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설명드리겠습니다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 GLIGEN </a:t>
                </a:r>
                <a:r>
                  <a:rPr lang="ko-KR" altLang="en-US" dirty="0">
                    <a:sym typeface="Wingdings" panose="05000000000000000000" pitchFamily="2" charset="2"/>
                  </a:rPr>
                  <a:t>모델은 다양한 입력 조건을 활용해 원하는 객체를 원하는 위치에 정확히 생성할 수 있는 모델입니다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 </a:t>
                </a:r>
                <a:r>
                  <a:rPr lang="ko-KR" altLang="en-US" dirty="0">
                    <a:sym typeface="Wingdings" panose="05000000000000000000" pitchFamily="2" charset="2"/>
                  </a:rPr>
                  <a:t>조금 더 자세하게 설명하면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sym typeface="Wingdings" panose="05000000000000000000" pitchFamily="2" charset="2"/>
                  </a:rPr>
                  <a:t>사전 학습된 </a:t>
                </a:r>
                <a:r>
                  <a:rPr lang="en-US" altLang="ko-KR" dirty="0">
                    <a:sym typeface="Wingdings" panose="05000000000000000000" pitchFamily="2" charset="2"/>
                  </a:rPr>
                  <a:t>Latent</a:t>
                </a:r>
                <a:r>
                  <a:rPr lang="ko-KR" altLang="en-US" dirty="0">
                    <a:sym typeface="Wingdings" panose="05000000000000000000" pitchFamily="2" charset="2"/>
                  </a:rPr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diffusion model</a:t>
                </a:r>
                <a:r>
                  <a:rPr lang="ko-KR" altLang="en-US" dirty="0">
                    <a:sym typeface="Wingdings" panose="05000000000000000000" pitchFamily="2" charset="2"/>
                  </a:rPr>
                  <a:t>에 입력 조건에 따라 학습된 모듈을 추가하여 조건에 따라</a:t>
                </a: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sym typeface="Wingdings" panose="05000000000000000000" pitchFamily="2" charset="2"/>
                  </a:rPr>
                  <a:t>유연하게 모델을 바꿔가며 이미지를 생성할 수 있습니다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ko-KR" altLang="en-US" dirty="0">
                    <a:sym typeface="Wingdings" panose="05000000000000000000" pitchFamily="2" charset="2"/>
                  </a:rPr>
                  <a:t>이 모델의 핵심은 </a:t>
                </a:r>
                <a:r>
                  <a:rPr lang="en-US" altLang="ko-KR" dirty="0">
                    <a:sym typeface="Wingdings" panose="05000000000000000000" pitchFamily="2" charset="2"/>
                  </a:rPr>
                  <a:t>Gated Self-attention</a:t>
                </a:r>
                <a:r>
                  <a:rPr lang="ko-KR" altLang="en-US" dirty="0">
                    <a:sym typeface="Wingdings" panose="05000000000000000000" pitchFamily="2" charset="2"/>
                  </a:rPr>
                  <a:t>에 있습니다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 Visual Token</a:t>
                </a:r>
                <a:r>
                  <a:rPr lang="ko-KR" altLang="en-US" dirty="0">
                    <a:sym typeface="Wingdings" panose="05000000000000000000" pitchFamily="2" charset="2"/>
                  </a:rPr>
                  <a:t>의 </a:t>
                </a:r>
                <a:r>
                  <a:rPr lang="en-US" altLang="ko-KR" dirty="0">
                    <a:sym typeface="Wingdings" panose="05000000000000000000" pitchFamily="2" charset="2"/>
                  </a:rPr>
                  <a:t>self-attention</a:t>
                </a:r>
                <a:r>
                  <a:rPr lang="ko-KR" altLang="en-US" dirty="0">
                    <a:sym typeface="Wingdings" panose="05000000000000000000" pitchFamily="2" charset="2"/>
                  </a:rPr>
                  <a:t>과 </a:t>
                </a:r>
                <a:r>
                  <a:rPr lang="en-US" altLang="ko-KR" dirty="0">
                    <a:sym typeface="Wingdings" panose="05000000000000000000" pitchFamily="2" charset="2"/>
                  </a:rPr>
                  <a:t>Visual</a:t>
                </a:r>
                <a:r>
                  <a:rPr lang="ko-KR" altLang="en-US" dirty="0">
                    <a:sym typeface="Wingdings" panose="05000000000000000000" pitchFamily="2" charset="2"/>
                  </a:rPr>
                  <a:t>과 </a:t>
                </a:r>
                <a:r>
                  <a:rPr lang="en-US" altLang="ko-KR" dirty="0">
                    <a:sym typeface="Wingdings" panose="05000000000000000000" pitchFamily="2" charset="2"/>
                  </a:rPr>
                  <a:t>text prompt token </a:t>
                </a:r>
                <a:r>
                  <a:rPr lang="ko-KR" altLang="en-US" dirty="0">
                    <a:sym typeface="Wingdings" panose="05000000000000000000" pitchFamily="2" charset="2"/>
                  </a:rPr>
                  <a:t>사이의 </a:t>
                </a:r>
                <a:r>
                  <a:rPr lang="en-US" altLang="ko-KR" dirty="0">
                    <a:sym typeface="Wingdings" panose="05000000000000000000" pitchFamily="2" charset="2"/>
                  </a:rPr>
                  <a:t>cross-attention</a:t>
                </a:r>
                <a:r>
                  <a:rPr lang="ko-KR" altLang="en-US" dirty="0">
                    <a:sym typeface="Wingdings" panose="05000000000000000000" pitchFamily="2" charset="2"/>
                  </a:rPr>
                  <a:t>으로 이루어져 있는 기존의 </a:t>
                </a:r>
                <a:r>
                  <a:rPr lang="en-US" altLang="ko-KR" dirty="0">
                    <a:sym typeface="Wingdings" panose="05000000000000000000" pitchFamily="2" charset="2"/>
                  </a:rPr>
                  <a:t>Latent Diffusion Model</a:t>
                </a:r>
                <a:r>
                  <a:rPr lang="ko-KR" altLang="en-US" dirty="0">
                    <a:sym typeface="Wingdings" panose="05000000000000000000" pitchFamily="2" charset="2"/>
                  </a:rPr>
                  <a:t> 기본 모형 사이에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sym typeface="Wingdings" panose="05000000000000000000" pitchFamily="2" charset="2"/>
                  </a:rPr>
                  <a:t>객체의 위치에 대한 정보와 </a:t>
                </a:r>
                <a:r>
                  <a:rPr lang="en-US" altLang="ko-KR" dirty="0">
                    <a:sym typeface="Wingdings" panose="05000000000000000000" pitchFamily="2" charset="2"/>
                  </a:rPr>
                  <a:t>visual token </a:t>
                </a:r>
                <a:r>
                  <a:rPr lang="ko-KR" altLang="en-US" dirty="0">
                    <a:sym typeface="Wingdings" panose="05000000000000000000" pitchFamily="2" charset="2"/>
                  </a:rPr>
                  <a:t>사이에 </a:t>
                </a:r>
                <a:r>
                  <a:rPr lang="en-US" altLang="ko-KR" dirty="0">
                    <a:sym typeface="Wingdings" panose="05000000000000000000" pitchFamily="2" charset="2"/>
                  </a:rPr>
                  <a:t>self-attention</a:t>
                </a:r>
                <a:r>
                  <a:rPr lang="ko-KR" altLang="en-US" dirty="0">
                    <a:sym typeface="Wingdings" panose="05000000000000000000" pitchFamily="2" charset="2"/>
                  </a:rPr>
                  <a:t>을 수행하여 이미지를 생성합니다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 </a:t>
                </a:r>
                <a:r>
                  <a:rPr lang="ko-KR" altLang="en-US" dirty="0">
                    <a:sym typeface="Wingdings" panose="05000000000000000000" pitchFamily="2" charset="2"/>
                  </a:rPr>
                  <a:t>이때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en-US" altLang="ko-KR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𝛽</a:t>
                </a:r>
                <a:r>
                  <a:rPr lang="ko-KR" altLang="en-US" dirty="0">
                    <a:sym typeface="Wingdings" panose="05000000000000000000" pitchFamily="2" charset="2"/>
                  </a:rPr>
                  <a:t>값에 따라 객체의 위치 정보에 대한 조건을 수용하는 정도를 조절할 수 있습니다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108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 사전 학습된 생성형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AI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모델의 학습 없이도 최적의 결과물을 얻을 수 있도록 프롬프트 엔지니어링 과정을 거쳤습니다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긴 프롬프트 문장을 목적에 따라 세분화하여 각각의 프롬프트를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Embedding Vector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변환한 뒤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이어붙이는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방법을 사용했는데요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방법을 통해 각 프롬프트에 대한 정보가 분리된 상태로 유지되어 세부적인 정보를 효과적으로 전달할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프롬프트는 사실적인 가구를 생성하는 키워드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방의 분위기를 고려한 가구를 생성하는 키워드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유저가 원하는 가구 스타일 키워드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가지로 세분화 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실제로 유저로부터 스타일 키워드만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입력받으면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나머지 프롬프트는 서버에서 작성하는 방식으로 진행되었습니다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311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생성된 결과로는 다음과 같습니다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가장 대중적으로 많이 활용하는 인테리어 디자인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Industrial, Mid-century, Scandinavian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스타일을 적용한 결과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각각의 스타일 프롬프트에 맞게 잘 생성된 모습을 확인할 수 있었습니다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31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GLIGEN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생성한 이미지를 기반으로 가장 유사한 가구를 추천하는 기능은 다음의 다이어그램처럼 동작합니다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유저로부터 전달받은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bounding box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정보를 활용해 생성된 이미지를 잘라 낸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HViT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특징맵을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 제품 이미지 역시 같은 방식으로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HViT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특징맵을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생성된 이미지의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특징맵과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가장 가까이 위치한 상위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제품을 추천합니다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4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HViT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모델에 대해 보다 자세하게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간단하게 말해서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HViT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유사한 데이터는 서로 가까워 지도록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Metric Learning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방법으로 학습한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Vision Transformer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와는 달리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ViT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추출된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Poincare Ball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유클리디언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공간상에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맵핑한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후 거리를 측정하여 유사한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데이터끼리는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서로 가까워지도록 학습합니다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Hyperbolic Space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Poincare Ball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중심점으로부터 멀어질수록 거리가 기하급수적으로 확장하는 특성이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특성을 활용하면 동일한 클래스여도 서로 다른 스타일을 가지고 있는 객체들을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Embedding Space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상에서 잘 분리할 수 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유사 이미지 검색에 유리할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5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FBA3-2F87-9422-9DA7-0E8F5DBDD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F6999C-72FD-1E64-C51F-A748D2FA2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F1EE60-92C9-4379-3F11-964AF890E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실제로 다양한 모델과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HViT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모델의 성능을 주관적으로 비교해보았습니다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GLIGEN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생성된 가구 이미지를 사용해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VGG, VIT, Self-supervised learning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학습한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SimSiam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모델과 비교한 결과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--- 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넘기기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1366E2-8A51-B10E-30C1-66C43C49F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50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983B1-D79F-9286-F61D-50129868E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49D4D3-485C-7EF6-74C8-CAEC2218F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4E6F77-B8C3-F9E8-6A78-D63484E6A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다음과 같습니다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흰색 침대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메트리스와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침구류들을 잘 찾은 모델은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VGG,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SimSiam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HViT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모델이며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HViT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만이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번째로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유사한 제품과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번째로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유사한 제품도 모두 생성된 이미지와 유사한 제품을 잘 찾은 것을 확인할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938D54-A80B-B5AF-589E-C31AAEB2F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23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결론입니다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49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인테리어 초보자들을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사용자의 방 분위기와 잘 맞는 가구 이미지를 추천해주는 프로젝트를 기획했습니다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생성 부분에서는 빈 방과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가구 배치도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스타일 프롬프트를 입력 받아 가구 이미지를 생성하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자신의 방에 가구를 어떻게 배치할지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 어울리는 가구 스타일이 무엇인지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쉽게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확인할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검색 부분에서는 마음에 드는 가구 이미지와 실제로 유사한 제품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찾아줌으로써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실제 구매까지 이어지게 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프로젝트를 통해 소비자는 원하는 스타일의 가구를 실패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없이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구매할 수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가구 브랜드는 소비자의 신뢰도와 만족도 향상으로 매출 증가를 기대해 볼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9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발표 순서는 다음과 같습니다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전체 프로젝트 개요와 결과물을 소개하고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이어서 디테일한 기술적 내용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결론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순으로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말씀드리겠습니다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63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6BF4-E9B9-8836-7FDA-98B9F588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2C9FDC-818F-5688-D655-5D029391B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809F7-C4CE-BB15-D8DB-711FA0D1D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프로젝트에서는 다음의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문제가 발생할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생성 과정에서 원하는 가구 제품 이미지가 제대로 생성되지 않을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이미지가 제대로 생성이 되더라도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 제품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DB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해당 스타일과 유사한 제품이 없을 수도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생성한 가구 제품이 실제 구매로 이어지기 위해선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생성된 이미지와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DB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저장된 제품 이미지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간극이 줄어들수록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좋습니다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스타일 키워드 및 제품 카테고리를 입력했을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스타일과 딱 맞는 제품이 있는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제품 이미지가 빈 방에 있는 것처럼 꾸밀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딱 맞는 제품이 없는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생성형 모델로 제품 이미지를 생성하여 이와 유사한 제품을 추천하도록 유도할 수도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관련 모델로 아래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TIGeR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모델을 활용할 수도 있을 것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이처럼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사용자의 방에 실제로 판매되는 제품을 생성하는 방향을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프로젝트를 발전시킨다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소비자의 경우 자신이 원하는 상품을 바로 찾을 수 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가구 브랜드의 경우 이를 새로운 마케팅 형태로 활용할 수도 있을 것이라 생각합니다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65972-0FB4-8B7C-E883-2C9794EDE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123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참여한 팀원입니다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534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</a:t>
            </a:r>
            <a:r>
              <a:rPr lang="en-US" altLang="ko-KR" dirty="0"/>
              <a:t>, </a:t>
            </a:r>
            <a:r>
              <a:rPr lang="ko-KR" altLang="en-US" dirty="0"/>
              <a:t>모두의 인테리어 팀의 발표를 맡은 발표자 차준영 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78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76D50-77CB-CD9F-8FA2-DCD76F72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F78E0F-8632-CE12-B308-840F40836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F9CF7D-FB64-5DD5-BBB4-D846805C3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2265B-E187-41CA-2970-A804BAA3A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57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E2DF-0616-017A-F602-B6303FC5C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6281B0-C71F-A551-8349-AB2253C20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FEBD53-13C6-2602-E6E4-B38552EBF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08AB3F-7E2F-83AD-0F62-8217EA288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860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D392C-E64D-6FE8-FF78-00363077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04C4AE-EB8B-FBF0-C9BE-8351A04B3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62EAB7-7631-C09E-F651-7A13EC002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F88B8-D3FD-669A-04FB-DC8697187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07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711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98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966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6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코로나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 온라인 가구 시장은 꾸준히 성장해왔습니다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아래 그래프는 통계청 자료를 기반으로 작년과 올해 온라인 가구 시장의 성장률을 시각화한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 대비 올해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월에는 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19.8%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성장률을 보이며 가파르게 성장한 것을 확인할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현대리바트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이케아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대형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브랜드뿐만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아니라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오늘의 집과 같은 플랫폼을 통해 입점한 중소 브랜드도 평균 거래액이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7%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가까이 상승하며 성장세를 이어가고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참고 자료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https://www.unban.ai/contents/12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https://www.sisaweek.com/news/articleView.html?idxno=151490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https://www.sedaily.com/NewsView/2D3WYRIW5C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833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온라인에서 가구를 구매할 때 소비자들은 다양한 불편함을 경험합니다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그래프는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3D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공간데이터 플랫폼인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어반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베이스에서 최근 온라인으로 가구를 구매한 성인 남녀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500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명을 대상으로 불편했던 점을 설문조사한 결과입니다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가장 불편했던 점으로는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“집 분위기와 제품의 디자인이 잘 맞을지 확신하지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못한다”는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답변이 가장 많았습니다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침대와 소파 같은 대형 인테리어 가구는 가격이 비쌀 뿐 아니라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제품의 크기도 크기 때문에 한 번 살 때 신중히 고민해서 결정하게 되는데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이렇게 구매한 제품이 집 분위기와 잘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안맞을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경우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온라인 가구 구매에 대한 신뢰도와 만족도가 크게 하락하게 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/>
          </a:p>
          <a:p>
            <a:pPr marL="171450" indent="-171450">
              <a:buFontTx/>
              <a:buChar char="-"/>
            </a:pPr>
            <a:r>
              <a:rPr lang="ko-KR" altLang="en-US" sz="1800" dirty="0"/>
              <a:t>참고 자료 </a:t>
            </a:r>
            <a:r>
              <a:rPr lang="en-US" altLang="ko-KR" sz="1800" dirty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800" dirty="0"/>
              <a:t>https://drive.google.com/file/d/1PeNI_vSdDwIX1YQNJ07dz_95KFUTrPOh/view</a:t>
            </a:r>
          </a:p>
          <a:p>
            <a:pPr marL="628650" lvl="1" indent="-171450">
              <a:buFontTx/>
              <a:buChar char="-"/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9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저희 프로젝트에서는 “소비자의 방 분위기와 잘 맞는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소비자가 원하는 스타일의 가구 제품을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추천받을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 있는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서비스”를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개발하는 것을 목표로 하고자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인테리어 초보자들도 쉽게 자신의 방을 꾸밀 수 있도록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자신의 방 이미지를 업로드 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간단한 가구 배치와 원하는 스타일을 입력하면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스타일의 가구가 배치된 모습을 생성하고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 제품을 추천해주는 서비스를 기획했습니다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r>
              <a:rPr lang="en-US" altLang="ko-KR" dirty="0"/>
              <a:t>---- (</a:t>
            </a:r>
            <a:r>
              <a:rPr lang="ko-KR" altLang="en-US" dirty="0"/>
              <a:t>애니메이션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서비스를 통해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소비자들은 맞춤형 가구를 찾는 데 걸리는 시간을 절약할 수 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구매 실패로 인한 시간적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경제적 비용 손실을 방지할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가구 브랜드 및 플랫폼은 소비자의 신뢰도와 만족도를 향상시켜 매출이 증가할 수 있을 뿐 아니라 소비자에게 인테리어에 참여할 수 있는 경험을 제공하여 브랜드 마케팅으로 활용할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44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 프로젝트 결과물은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3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프로젝트는 다음과 같이 설계되었습니다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사용자는 자신의 빈 방 이미지와 가구 배치도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적용하고 싶은 스타일 키워드를 입력한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가구 제품 추천을 요청합니다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서버에서는 사용자 조건에 따른 가구 이미지를 생성하고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베이스에서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 제품 정보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제품의 이름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스타일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특징맵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등을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가져와 생성된 이미지와 가장 유사한 제품을 찾습니다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최종적으로 사용자는 생성된 이미지와 유사한 제품 정보를 받을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449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65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프로젝트의 기술적 내용을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디테일하게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8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E8767-CED0-4B6B-BD00-B59723E08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1F08BE-2FE4-4C52-AAD9-61D923B3F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7EE743-71AC-45A4-9EE4-96BE41A3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94291-9F98-4FE4-B7AF-EAA5918FB29C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B707C-0319-439D-991D-72EC1022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FDF6D-3DD9-430D-8869-87C57626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973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871F7-F5D3-4E3F-93F7-F2551B71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1B1272-CF0E-48BA-8D19-E54F78DEF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E9FD7-CEEA-46C8-A250-6BDCEB2F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C28E2-F97E-4CE4-9190-709034897F89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1A696-C0C8-48C4-B395-27D6FDC4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E0C8F-3E14-4608-AAE1-40AA5EAA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04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7A95FE-5AC0-4592-80F3-A0A87D814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CE95AB-F46C-47F3-9F2A-080FCEB3B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A14F9-3E68-45FF-A674-2ECDB424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91A3-3E78-4C47-B339-B99FC688D6A0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CD61DF-5EA9-4550-B807-8894EB13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9E7DB-E9BD-44E5-B93D-DFDF3319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23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C2863-A08C-453A-8660-D2059135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" y="2045082"/>
            <a:ext cx="10991500" cy="4131881"/>
          </a:xfrm>
        </p:spPr>
        <p:txBody>
          <a:bodyPr>
            <a:normAutofit/>
          </a:bodyPr>
          <a:lstStyle>
            <a:lvl1pPr marL="358775" indent="-358775">
              <a:lnSpc>
                <a:spcPct val="100000"/>
              </a:lnSpc>
              <a:buClr>
                <a:srgbClr val="39472D"/>
              </a:buClr>
              <a:buFont typeface="Wingdings" panose="05000000000000000000" pitchFamily="2" charset="2"/>
              <a:buChar char="u"/>
              <a:defRPr sz="1800"/>
            </a:lvl1pPr>
            <a:lvl2pPr marL="808038" indent="-350838">
              <a:lnSpc>
                <a:spcPct val="100000"/>
              </a:lnSpc>
              <a:buClr>
                <a:srgbClr val="D6A300"/>
              </a:buClr>
              <a:buFont typeface="Wingdings" panose="05000000000000000000" pitchFamily="2" charset="2"/>
              <a:buChar char="l"/>
              <a:defRPr sz="1600"/>
            </a:lvl2pPr>
            <a:lvl3pPr marL="1257300" indent="-342900">
              <a:lnSpc>
                <a:spcPct val="10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u"/>
              <a:defRPr sz="1400"/>
            </a:lvl3pPr>
            <a:lvl4pPr marL="1704975" indent="-333375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2154238" indent="-325438"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4E585-CF4C-4853-A0CB-58C65966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0BA8-D517-46A2-A4FC-D9120FF452AA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D03D5-96A0-47D9-B340-03AB7DF73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DC0DC-D56D-4DC0-A800-7F93D53B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7D2BCCA7-BB15-8FCF-1503-8C88EB11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50" y="1491642"/>
            <a:ext cx="10991500" cy="55344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46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2DA8E-9F73-4D7B-9650-475B97E6B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72102-3C2A-4F03-82B7-0D9DA20FE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76F6CF-6F3A-4FF4-A467-4524DF1E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7517-9CCA-40AD-A79B-4A6866443AB9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D56FC-951D-4824-BEB6-53E46783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E49B5C-1874-417C-8E4C-C03157BB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3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C4DD1-5495-4259-8D9A-FE2F5A63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27B74-F9C1-4B61-A6FC-E5DDE9B3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408CF2-419E-4CA5-99CB-0D859F71F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39492B-1250-4EFE-806C-BFD575E3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8CDF-B0E7-430A-B8C8-30CA8166AFE1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C99849-1FF7-4ED5-9268-8E5A5A30F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FE6A80-75F0-427F-98A3-67BF6899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86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90183-D4B5-409A-9B24-606999C2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92FF5-71A9-46D5-94CE-D6EEC4237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A46AAE-26E3-4C4F-95C2-A6DC93F2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97053C-4594-4B15-9BFC-43663FD83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B57118-02D6-4FD9-8D32-D75AAAC4F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A5F7D3-FB3A-46F3-8DE4-5074A422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807DE-9ABE-40CE-B810-224087145F4D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27D8B-01CD-4263-8EBE-7B567171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AFB1C7-C661-4439-9CA5-05C5FBAD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91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E3589-1E43-4F9A-8072-67C785A6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AEC3B5-D42F-4DEE-8E90-0D43F5DD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2A65-43CE-4327-9022-1615FFA170F5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633BBA-9C63-4EED-B507-50D38D5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FAEB33-31C4-4444-AC46-656896A1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1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77931B-8695-477A-B516-E2A8CB59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0E7E-5251-4C3A-851A-73041295EEF0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85126F-8B31-440F-9E1A-1AB418DF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19614F-AB57-45BD-B437-A60F5A96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7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FE2B4-2937-4333-A79C-D8699184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E5156-F813-48E8-B24C-E946166D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B1FEC-F036-4022-AE9C-7B1371691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27D513-9100-4704-AD57-90A37764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5176-F7CF-4AC2-A456-78B924C33BB9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D3B907-7C17-4E7E-AEB3-65BB71BC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857D2-7EC9-4648-9480-0B46CD13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9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AB013-D467-4D7A-BF45-55AED7AD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DF89A9-7111-4C3A-8F29-31B707080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3B70A0-3DFC-4349-AB58-8569925FD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2BB24-3B86-4F69-980C-F575353D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58E8-C17B-4CDD-BD2A-D0522E235469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0B866-0D94-4BC0-8262-F413C432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32B54-27F6-460E-A240-D80646F5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9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DDF424-BED4-421A-B376-7F5945A9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FBD05-556D-4DC3-B2A8-6BF9E8301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314C-467F-45A2-9B70-516EE30A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A0803-EAD8-4B5E-8CFB-8BCCDF8808EB}" type="datetime1">
              <a:rPr lang="ko-KR" altLang="en-US" smtClean="0"/>
              <a:t>2024. 12. 27.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035CD-B1B7-4B57-9EE8-1C9C412D3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CF20D-A230-4351-8597-891642F06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3B3AE4-35FA-B371-CD39-CADCADD14A29}"/>
              </a:ext>
            </a:extLst>
          </p:cNvPr>
          <p:cNvGrpSpPr/>
          <p:nvPr userDrawn="1"/>
        </p:nvGrpSpPr>
        <p:grpSpPr>
          <a:xfrm>
            <a:off x="0" y="-1286"/>
            <a:ext cx="12192000" cy="741516"/>
            <a:chOff x="0" y="-1286"/>
            <a:chExt cx="12192000" cy="741516"/>
          </a:xfrm>
        </p:grpSpPr>
        <p:pic>
          <p:nvPicPr>
            <p:cNvPr id="8" name="그림 7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43788C87-2A3B-C64D-B8DE-8DF09AB2B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1431" b="18733"/>
            <a:stretch/>
          </p:blipFill>
          <p:spPr>
            <a:xfrm>
              <a:off x="6023429" y="0"/>
              <a:ext cx="6168571" cy="740230"/>
            </a:xfrm>
            <a:prstGeom prst="rect">
              <a:avLst/>
            </a:prstGeom>
          </p:spPr>
        </p:pic>
        <p:pic>
          <p:nvPicPr>
            <p:cNvPr id="9" name="그림 8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719FC9B9-5F0E-F67D-C596-B62175A2A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0" t="28739" r="1" b="54597"/>
            <a:stretch/>
          </p:blipFill>
          <p:spPr>
            <a:xfrm>
              <a:off x="0" y="0"/>
              <a:ext cx="5686436" cy="74022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DAD558-3B6E-FF89-4F9E-F6766FE0F2C9}"/>
                </a:ext>
              </a:extLst>
            </p:cNvPr>
            <p:cNvSpPr/>
            <p:nvPr/>
          </p:nvSpPr>
          <p:spPr>
            <a:xfrm>
              <a:off x="0" y="-1286"/>
              <a:ext cx="12192000" cy="741515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AA81834-7562-1CA5-7C48-215DAEB8D010}"/>
                </a:ext>
              </a:extLst>
            </p:cNvPr>
            <p:cNvSpPr txBox="1"/>
            <p:nvPr/>
          </p:nvSpPr>
          <p:spPr>
            <a:xfrm>
              <a:off x="10569415" y="80714"/>
              <a:ext cx="158383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16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2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ACC7F285-0D69-AF02-0B02-E7BB1C9C6151}"/>
                </a:ext>
              </a:extLst>
            </p:cNvPr>
            <p:cNvSpPr txBox="1"/>
            <p:nvPr/>
          </p:nvSpPr>
          <p:spPr>
            <a:xfrm>
              <a:off x="98465" y="85803"/>
              <a:ext cx="267013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[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멋쟁이사자처럼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] AI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엔지니어 </a:t>
              </a:r>
              <a:b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</a:b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심화 부트캠프 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(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이미지 처리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)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 </a:t>
              </a:r>
              <a:endParaRPr lang="en-US" sz="11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9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19.xml"/><Relationship Id="rId3" Type="http://schemas.openxmlformats.org/officeDocument/2006/relationships/slide" Target="slide3.xml"/><Relationship Id="rId7" Type="http://schemas.openxmlformats.org/officeDocument/2006/relationships/slide" Target="slide12.xml"/><Relationship Id="rId12" Type="http://schemas.openxmlformats.org/officeDocument/2006/relationships/slide" Target="slide1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6.xml"/><Relationship Id="rId5" Type="http://schemas.openxmlformats.org/officeDocument/2006/relationships/slide" Target="slide10.xml"/><Relationship Id="rId15" Type="http://schemas.openxmlformats.org/officeDocument/2006/relationships/image" Target="../media/image48.png"/><Relationship Id="rId10" Type="http://schemas.openxmlformats.org/officeDocument/2006/relationships/slide" Target="slide15.xml"/><Relationship Id="rId4" Type="http://schemas.openxmlformats.org/officeDocument/2006/relationships/slide" Target="slide7.xml"/><Relationship Id="rId9" Type="http://schemas.openxmlformats.org/officeDocument/2006/relationships/slide" Target="slide14.xml"/><Relationship Id="rId14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github.com/gligen/GLIGEN" TargetMode="External"/><Relationship Id="rId7" Type="http://schemas.openxmlformats.org/officeDocument/2006/relationships/hyperlink" Target="https://ohou.s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rchisketch.com/kr/ai-interior" TargetMode="External"/><Relationship Id="rId5" Type="http://schemas.openxmlformats.org/officeDocument/2006/relationships/hyperlink" Target="https://github.com/facebookresearch/simsiam" TargetMode="External"/><Relationship Id="rId4" Type="http://schemas.openxmlformats.org/officeDocument/2006/relationships/hyperlink" Target="https://github.com/htdt/hyp_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archisketch.com/kr/ai-interio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ohou.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urbanbaseinc/22173496583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C287-5F49-A6A8-9367-AB6A9CA3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EB4BFFA-F763-6C14-4919-C40F32BCBBAA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C0E617-C094-E59C-2AA1-5699A19857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BECE7F1A-F712-ACE3-9BE7-105CEE7F0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7162EF92-3D3F-B45C-1EA7-93F5F25B5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1029D08E-F76F-6003-DE9D-4B11E3E89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38ABEB-2991-78F5-38D0-00749C49A0EE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1099DA8-960E-2EDB-F91D-2D4CE0CF33CE}"/>
                </a:ext>
              </a:extLst>
            </p:cNvPr>
            <p:cNvGrpSpPr/>
            <p:nvPr/>
          </p:nvGrpSpPr>
          <p:grpSpPr>
            <a:xfrm>
              <a:off x="6329147" y="2211997"/>
              <a:ext cx="5031456" cy="2316228"/>
              <a:chOff x="6324556" y="2211997"/>
              <a:chExt cx="5031456" cy="2316228"/>
            </a:xfrm>
          </p:grpSpPr>
          <p:sp>
            <p:nvSpPr>
              <p:cNvPr id="17" name="Object 11">
                <a:extLst>
                  <a:ext uri="{FF2B5EF4-FFF2-40B4-BE49-F238E27FC236}">
                    <a16:creationId xmlns:a16="http://schemas.microsoft.com/office/drawing/2014/main" id="{91ADEB15-2C93-B281-034D-09C0CD59D040}"/>
                  </a:ext>
                </a:extLst>
              </p:cNvPr>
              <p:cNvSpPr txBox="1"/>
              <p:nvPr/>
            </p:nvSpPr>
            <p:spPr>
              <a:xfrm>
                <a:off x="6324557" y="2551194"/>
                <a:ext cx="5031453" cy="175432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54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모두의 인테리어</a:t>
                </a:r>
                <a:endParaRPr lang="en-US" altLang="ko-KR" sz="54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endParaRPr>
              </a:p>
              <a:p>
                <a:r>
                  <a:rPr lang="en-US" sz="54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Modu Interior</a:t>
                </a:r>
                <a:endParaRPr lang="en-US" sz="1100" dirty="0">
                  <a:latin typeface="AppleSDGothicNeoH00" panose="02000503000000000000" pitchFamily="2" charset="-127"/>
                  <a:ea typeface="AppleSDGothicNeoH00" panose="02000503000000000000" pitchFamily="2" charset="-127"/>
                </a:endParaRPr>
              </a:p>
            </p:txBody>
          </p:sp>
          <p:sp>
            <p:nvSpPr>
              <p:cNvPr id="18" name="Object 12">
                <a:extLst>
                  <a:ext uri="{FF2B5EF4-FFF2-40B4-BE49-F238E27FC236}">
                    <a16:creationId xmlns:a16="http://schemas.microsoft.com/office/drawing/2014/main" id="{FDCD5A7F-CD83-0BEB-593E-B05F7EA15EE1}"/>
                  </a:ext>
                </a:extLst>
              </p:cNvPr>
              <p:cNvSpPr txBox="1"/>
              <p:nvPr/>
            </p:nvSpPr>
            <p:spPr>
              <a:xfrm>
                <a:off x="6324557" y="4189671"/>
                <a:ext cx="5031455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노혜정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박윤수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손명진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차준영</a:t>
                </a:r>
                <a:endPara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9" name="Object 13">
                <a:extLst>
                  <a:ext uri="{FF2B5EF4-FFF2-40B4-BE49-F238E27FC236}">
                    <a16:creationId xmlns:a16="http://schemas.microsoft.com/office/drawing/2014/main" id="{2941E1A5-C65E-7004-A1E7-C88DD2DB784E}"/>
                  </a:ext>
                </a:extLst>
              </p:cNvPr>
              <p:cNvSpPr txBox="1"/>
              <p:nvPr/>
            </p:nvSpPr>
            <p:spPr>
              <a:xfrm>
                <a:off x="6324556" y="2211997"/>
                <a:ext cx="5031453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[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멋쟁이사자처럼</a:t>
                </a:r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] AI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엔지니어 심화 부트캠프 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(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이미지 처리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)</a:t>
                </a:r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 </a:t>
                </a:r>
                <a:endParaRPr lang="en-US" sz="11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B310AF-948F-6F6F-4F8F-75D384EC4BCB}"/>
              </a:ext>
            </a:extLst>
          </p:cNvPr>
          <p:cNvSpPr/>
          <p:nvPr/>
        </p:nvSpPr>
        <p:spPr>
          <a:xfrm>
            <a:off x="8971174" y="4336088"/>
            <a:ext cx="190256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799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B0759-209F-EB5E-42F6-8C0589247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8BCAD53-71C7-8F99-9F62-53F2BF1CF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i="1" dirty="0"/>
          </a:p>
          <a:p>
            <a:pPr lvl="1"/>
            <a:endParaRPr lang="en-US" altLang="ko-KR" i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7EF8A5F-272E-AD65-DDDB-0D606491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Generation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69B18-6F2E-C80E-6ADC-949F2500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5B33DF-51C9-215B-5084-DEC0E24A3221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A8B0628-C266-1A13-1FDE-E970A695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CDDD04E-F5A5-A703-8E6D-86C8F6F2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BA01C6-74F5-56DD-E420-A5ADEF53E8D5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7462C1-1D2E-080C-3780-17E925A81C28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8E40750-4885-FA0F-0A90-9421CCB4956D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00616E8-26C8-4D63-18C4-EE0AD1CEA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0" y="286939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B6A5691-2A86-CB85-0D18-CAF1E9B48360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D1D7BEB-B871-2E8A-1A04-02F8C8E32D3B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BAEC3FE-DFCB-6DD6-9F1B-D2631ABD77B8}"/>
                </a:ext>
              </a:extLst>
            </p:cNvPr>
            <p:cNvSpPr/>
            <p:nvPr/>
          </p:nvSpPr>
          <p:spPr>
            <a:xfrm>
              <a:off x="3995591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DB0655C-2FFE-266E-B937-B8444D1F02CF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93F84FF-4469-4C56-B84B-E60936BDBE32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DC9D3BA-1B41-1358-8366-A43FDD2D94DC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3370694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1F7221D1-C2C7-762E-56CA-A30C314976D9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4A9794-840D-8FD4-3452-6E0939CEE837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9C42F0B-DCA1-C9E3-9088-B0D01DC34584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E432A99-9375-EB06-AD3E-0B7F3C288978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A3DB8491-98AE-3E5C-76DD-319521D0C04E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14A2F45C-A0BB-B0AC-6F5E-25EE31D5255E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39CC9EC3-FB60-58AC-4272-3FC3B28343D7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A29330DB-5959-C3A3-4EA6-F4D00EA60FE1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7211980A-7470-D0B1-6753-593970872A5D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4C5059D-59EC-11D5-092F-00A1D1EB13B3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8426755-4121-3E68-D196-BF665290B0AE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4795C20-605B-8E4B-EA7B-258B2406E310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C1D412D-D996-B59A-D977-D0B5D3F2A631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4329CAD-DA83-6357-84C1-37476E4E7C6D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ED257ED-4E3F-C7C6-7CB7-AABBC31FB08E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E2F2D1B-B2D5-BEEB-6F5F-BEE4BF3250DE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C11AD78-258A-6C82-E93A-72151A434D09}"/>
              </a:ext>
            </a:extLst>
          </p:cNvPr>
          <p:cNvGrpSpPr/>
          <p:nvPr/>
        </p:nvGrpSpPr>
        <p:grpSpPr>
          <a:xfrm>
            <a:off x="2246009" y="3050992"/>
            <a:ext cx="7699982" cy="3037324"/>
            <a:chOff x="2246009" y="3165835"/>
            <a:chExt cx="7699982" cy="3037324"/>
          </a:xfrm>
        </p:grpSpPr>
        <p:pic>
          <p:nvPicPr>
            <p:cNvPr id="42" name="그림 41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B9D8B97C-C679-F282-F163-78D16CBE2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009" y="3165835"/>
              <a:ext cx="7699982" cy="2574504"/>
            </a:xfrm>
            <a:prstGeom prst="rect">
              <a:avLst/>
            </a:prstGeom>
          </p:spPr>
        </p:pic>
        <p:sp>
          <p:nvSpPr>
            <p:cNvPr id="56" name="TextBox 34">
              <a:extLst>
                <a:ext uri="{FF2B5EF4-FFF2-40B4-BE49-F238E27FC236}">
                  <a16:creationId xmlns:a16="http://schemas.microsoft.com/office/drawing/2014/main" id="{BE76230B-D222-BC1A-DCFA-ADE42B45DF54}"/>
                </a:ext>
              </a:extLst>
            </p:cNvPr>
            <p:cNvSpPr txBox="1"/>
            <p:nvPr/>
          </p:nvSpPr>
          <p:spPr>
            <a:xfrm>
              <a:off x="4566483" y="5940010"/>
              <a:ext cx="3059033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3.] GLIGEN based Image Generation</a:t>
              </a:r>
              <a:endParaRPr lang="ko-KR" altLang="en-US" sz="1200" b="1" dirty="0"/>
            </a:p>
          </p:txBody>
        </p:sp>
      </p:grpSp>
      <p:sp>
        <p:nvSpPr>
          <p:cNvPr id="58" name="TextBox 34">
            <a:extLst>
              <a:ext uri="{FF2B5EF4-FFF2-40B4-BE49-F238E27FC236}">
                <a16:creationId xmlns:a16="http://schemas.microsoft.com/office/drawing/2014/main" id="{8A7B8917-11F8-EB24-488D-527B20D77E5F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LI,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Yuheng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et al.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Gligen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: Open-set grounded text-to-image generation.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 Proceedings of the IEEE/CVF Conference on Computer Vision and Pattern Recognition. 2023. p. 22511-22521.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539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95AB1-F995-9FB0-F331-D920DD193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DE3DE24F-9946-1987-1B36-7515E18A7A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GLIGEN (Grounded Language-to-Image Generation)</a:t>
                </a:r>
              </a:p>
              <a:p>
                <a:pPr lvl="1"/>
                <a:r>
                  <a:rPr lang="ko-KR" altLang="en-US" dirty="0"/>
                  <a:t>다양한 입력 조건을 활용해 </a:t>
                </a:r>
                <a:r>
                  <a:rPr lang="ko-KR" altLang="en-US" b="1" dirty="0"/>
                  <a:t>원하는 객체를 원하는 위치에 정확히 생성</a:t>
                </a:r>
                <a:r>
                  <a:rPr lang="ko-KR" altLang="en-US" dirty="0"/>
                  <a:t>할 수 있는 이미지 생성 모델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사전 학습 된 </a:t>
                </a:r>
                <a:r>
                  <a:rPr lang="en-US" altLang="ko-KR" b="1" dirty="0"/>
                  <a:t>LDM</a:t>
                </a:r>
                <a:r>
                  <a:rPr lang="ko-KR" altLang="en-US" b="1" dirty="0"/>
                  <a:t>을 기반으로 </a:t>
                </a:r>
                <a:r>
                  <a:rPr lang="ko-KR" altLang="en-US" b="1" u="sng" dirty="0"/>
                  <a:t>입력 조건에 따라 학습된 모듈</a:t>
                </a:r>
                <a:r>
                  <a:rPr lang="ko-KR" altLang="en-US" b="1" dirty="0"/>
                  <a:t>을 추가하는 방식</a:t>
                </a:r>
                <a:r>
                  <a:rPr lang="ko-KR" altLang="en-US" dirty="0"/>
                  <a:t>으로 조건에 따른 유연성이 장점</a:t>
                </a:r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Gated Self-attention</a:t>
                </a:r>
              </a:p>
              <a:p>
                <a:pPr lvl="1"/>
                <a:r>
                  <a:rPr lang="en-US" altLang="ko-KR" dirty="0">
                    <a:effectLst/>
                  </a:rPr>
                  <a:t>Visual token</a:t>
                </a:r>
                <a:r>
                  <a:rPr lang="ko-KR" altLang="en-US" dirty="0">
                    <a:effectLst/>
                  </a:rPr>
                  <a:t>의 </a:t>
                </a:r>
                <a:r>
                  <a:rPr lang="en-US" altLang="ko-KR" dirty="0">
                    <a:effectLst/>
                  </a:rPr>
                  <a:t>self-attention </a:t>
                </a:r>
              </a:p>
              <a:p>
                <a:pPr lvl="2"/>
                <a:r>
                  <a:rPr lang="en-US" altLang="ko-KR" dirty="0">
                    <a:effectLst/>
                  </a:rPr>
                  <a:t>Pre-trained LDM weight, freeze</a:t>
                </a:r>
              </a:p>
              <a:p>
                <a:pPr lvl="1"/>
                <a:r>
                  <a:rPr lang="en-US" altLang="ko-KR" b="1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Visual token + Grounding token</a:t>
                </a:r>
                <a:r>
                  <a:rPr lang="ko-KR" altLang="en-US" b="1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의 </a:t>
                </a:r>
                <a:r>
                  <a:rPr lang="en-US" altLang="ko-KR" b="1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self-attention </a:t>
                </a:r>
              </a:p>
              <a:p>
                <a:pPr lvl="2"/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GLIGEN, trainable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따라 다양한 입력 조건에 제약을 받는 정도를 달리함</a:t>
                </a:r>
                <a:endParaRPr lang="en-US" altLang="ko-KR" dirty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  <a:p>
                <a:pPr lvl="1"/>
                <a:r>
                  <a:rPr lang="en-US" altLang="ko-KR" dirty="0">
                    <a:effectLst/>
                  </a:rPr>
                  <a:t>Visual token + Caption token</a:t>
                </a:r>
                <a:r>
                  <a:rPr lang="ko-KR" altLang="en-US" dirty="0">
                    <a:effectLst/>
                  </a:rPr>
                  <a:t>의 </a:t>
                </a:r>
                <a:r>
                  <a:rPr lang="en-US" altLang="ko-KR" dirty="0">
                    <a:effectLst/>
                  </a:rPr>
                  <a:t>cross-attention </a:t>
                </a:r>
              </a:p>
              <a:p>
                <a:pPr lvl="2"/>
                <a:r>
                  <a:rPr lang="en-US" altLang="ko-KR" dirty="0">
                    <a:effectLst/>
                  </a:rPr>
                  <a:t>Pre-trained LDM weight, freeze</a:t>
                </a: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DE3DE24F-9946-1987-1B36-7515E18A7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33" t="-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1319E447-BDC0-B950-1925-75E3FC12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Generation </a:t>
            </a:r>
            <a:r>
              <a:rPr lang="en-US" altLang="ko-KR" sz="1600" i="1" dirty="0"/>
              <a:t>(Cont’d)</a:t>
            </a:r>
            <a:endParaRPr lang="ko-KR" altLang="en-US" i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881B54-9378-BB68-36DE-8ADBFBF1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6957777-B341-6141-9462-E5328327003C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68D4D129-88B9-CFA5-13CD-8F0170A7F2F1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94C08750-5F07-6F83-92C1-7B0E7F35179C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F754DEFF-190E-A41F-5B8D-2A9DB0E19810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AC7B955E-CD87-D727-AA2E-74D77B2C0802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EBD5D795-F668-2908-EE30-4BD42038DD87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FAFDCCE-6155-BB2D-7C8C-B30BEE57B24A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8FDDECC-97DA-A154-2A97-0A492DC58EB8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368A88AA-294A-E2AF-B6CC-F75C54C2F251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FD5916A-FD9B-9556-7796-E142654D5C6E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A38B6CFA-61EF-37A7-5E01-3D3CEBDC5E2A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7089114D-5B69-F025-546B-1C6F8A94CBD2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E618795-A78C-E407-9655-20B382D720A9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A982C82-47C0-4C52-72FF-409CEA9A2D87}"/>
              </a:ext>
            </a:extLst>
          </p:cNvPr>
          <p:cNvGrpSpPr/>
          <p:nvPr/>
        </p:nvGrpSpPr>
        <p:grpSpPr>
          <a:xfrm>
            <a:off x="6608057" y="3429000"/>
            <a:ext cx="4898325" cy="2799157"/>
            <a:chOff x="6074614" y="2993698"/>
            <a:chExt cx="5651512" cy="3229568"/>
          </a:xfrm>
        </p:grpSpPr>
        <p:pic>
          <p:nvPicPr>
            <p:cNvPr id="39" name="그림 38" descr="텍스트, 스크린샷, 도표, 폰트이(가) 표시된 사진&#10;&#10;자동 생성된 설명">
              <a:extLst>
                <a:ext uri="{FF2B5EF4-FFF2-40B4-BE49-F238E27FC236}">
                  <a16:creationId xmlns:a16="http://schemas.microsoft.com/office/drawing/2014/main" id="{82F1FA68-EF28-2974-8E91-A85F82FA2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614" y="2993698"/>
              <a:ext cx="5651512" cy="2820149"/>
            </a:xfrm>
            <a:prstGeom prst="rect">
              <a:avLst/>
            </a:prstGeom>
          </p:spPr>
        </p:pic>
        <p:sp>
          <p:nvSpPr>
            <p:cNvPr id="40" name="TextBox 34">
              <a:extLst>
                <a:ext uri="{FF2B5EF4-FFF2-40B4-BE49-F238E27FC236}">
                  <a16:creationId xmlns:a16="http://schemas.microsoft.com/office/drawing/2014/main" id="{233344FF-8030-932C-8C6B-E434BE3FDBBC}"/>
                </a:ext>
              </a:extLst>
            </p:cNvPr>
            <p:cNvSpPr txBox="1"/>
            <p:nvPr/>
          </p:nvSpPr>
          <p:spPr>
            <a:xfrm>
              <a:off x="7300823" y="5919654"/>
              <a:ext cx="3199095" cy="303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4.] GLIGEN – Gated Self Attention</a:t>
              </a:r>
              <a:endParaRPr lang="ko-KR" altLang="en-US" sz="1200" b="1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6E33646-826A-701C-5229-5E321AE6529F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AF3527A-0EBF-B548-5C21-32AE19923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7AA96B6-9757-FAE3-160B-E5725051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031FF4-2C70-0AD3-141F-EBFE4A985278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E5B123-F933-C1D3-78BB-D9A8B1AA6D75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BF7A2C9-8B78-9F1E-F9EE-E911F8AF9043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E4DFAAC-AC3A-2A89-B256-C4AE8311D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0" y="286939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EE2F463B-F4BA-4EEB-308A-2B1DFF7CB886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CA17B90-98CB-5574-FBBC-A53B46B9785A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2DA2B52-29AE-0522-84D7-CD0D7611E4D2}"/>
                </a:ext>
              </a:extLst>
            </p:cNvPr>
            <p:cNvSpPr/>
            <p:nvPr/>
          </p:nvSpPr>
          <p:spPr>
            <a:xfrm>
              <a:off x="3995591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0643531-707D-44D7-FC8F-E384A9887DE6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BBAC3C9A-63F0-E870-19AE-A0D41BA19286}"/>
                </a:ext>
              </a:extLst>
            </p:cNvPr>
            <p:cNvCxnSpPr>
              <a:cxnSpLocks/>
              <a:stCxn id="64" idx="1"/>
              <a:endCxn id="65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683EAC98-871F-F31C-0370-BAEB9ADC2324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>
              <a:off x="3370694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4CD07C3A-F38E-4919-47C0-829CB5A7F387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E6782DF-D77C-236B-CC08-2CD86423DD55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EA9A268F-7111-176B-4A45-02E88752C5F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2" name="TextBox 34">
            <a:extLst>
              <a:ext uri="{FF2B5EF4-FFF2-40B4-BE49-F238E27FC236}">
                <a16:creationId xmlns:a16="http://schemas.microsoft.com/office/drawing/2014/main" id="{47411A6B-7032-1444-2EE7-6748C6A866CC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LI,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Yuheng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et al.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Gligen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: Open-set grounded text-to-image generation.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 Proceedings of the IEEE/CVF Conference on Computer Vision and Pattern Recognition. 2023. p. 22511-22521.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908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F470-C15D-E270-AA68-31D4480BE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8A0072-C027-C0BF-1323-81B56FD13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" y="2045082"/>
            <a:ext cx="10991500" cy="4388649"/>
          </a:xfrm>
        </p:spPr>
        <p:txBody>
          <a:bodyPr/>
          <a:lstStyle/>
          <a:p>
            <a:r>
              <a:rPr lang="en-US" altLang="ko-KR" dirty="0"/>
              <a:t>Prompt Engineering</a:t>
            </a:r>
          </a:p>
          <a:p>
            <a:pPr lvl="1"/>
            <a:r>
              <a:rPr lang="ko-KR" altLang="en-US" dirty="0"/>
              <a:t>생성형 </a:t>
            </a:r>
            <a:r>
              <a:rPr lang="en-US" altLang="ko-KR" dirty="0"/>
              <a:t>AI </a:t>
            </a:r>
            <a:r>
              <a:rPr lang="ko-KR" altLang="en-US" dirty="0"/>
              <a:t>모델의 학습 없이</a:t>
            </a:r>
            <a:r>
              <a:rPr lang="en-US" altLang="ko-KR" dirty="0"/>
              <a:t>, </a:t>
            </a:r>
            <a:r>
              <a:rPr lang="ko-KR" altLang="en-US" dirty="0"/>
              <a:t>사용자의 입력을 최적화하여 원하는 결과를 얻는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긴 프롬프트 문장을 </a:t>
            </a:r>
            <a:r>
              <a:rPr lang="ko-KR" altLang="en-US" b="1" u="sng" dirty="0"/>
              <a:t>목적에 따라 세분화하여 각각 </a:t>
            </a:r>
            <a:r>
              <a:rPr lang="en-US" altLang="ko-KR" b="1" u="sng" dirty="0"/>
              <a:t>Embedding Vector</a:t>
            </a:r>
            <a:r>
              <a:rPr lang="ko-KR" altLang="en-US" b="1" u="sng" dirty="0"/>
              <a:t>로 변환</a:t>
            </a:r>
            <a:r>
              <a:rPr lang="ko-KR" altLang="en-US" dirty="0"/>
              <a:t>하는 방법을 사용</a:t>
            </a:r>
            <a:endParaRPr lang="en-US" altLang="ko-KR" dirty="0"/>
          </a:p>
          <a:p>
            <a:pPr lvl="1"/>
            <a:r>
              <a:rPr lang="ko-KR" altLang="en-US" dirty="0"/>
              <a:t>각각의 정보가 분리된 상태로 유지되어 세부적인 정보를 효과적으로 전달</a:t>
            </a:r>
            <a:endParaRPr lang="en-US" altLang="ko-KR" dirty="0"/>
          </a:p>
          <a:p>
            <a:pPr lvl="2"/>
            <a:r>
              <a:rPr lang="en-US" altLang="ko-KR" dirty="0"/>
              <a:t>1. </a:t>
            </a:r>
            <a:r>
              <a:rPr lang="ko-KR" altLang="en-US" dirty="0"/>
              <a:t>사실적인 가구를 생성하기 위한 키워드 </a:t>
            </a:r>
            <a:r>
              <a:rPr lang="en-US" altLang="ko-KR" dirty="0"/>
              <a:t>(Server Default)</a:t>
            </a:r>
          </a:p>
          <a:p>
            <a:pPr lvl="2"/>
            <a:r>
              <a:rPr lang="en-US" altLang="ko-KR" dirty="0"/>
              <a:t>2. </a:t>
            </a:r>
            <a:r>
              <a:rPr lang="ko-KR" altLang="en-US" dirty="0"/>
              <a:t>방의 분위기를 고려한 가구를 생성하기 위한 키워드 </a:t>
            </a:r>
            <a:r>
              <a:rPr lang="en-US" altLang="ko-KR" dirty="0"/>
              <a:t>(Server Default)</a:t>
            </a:r>
          </a:p>
          <a:p>
            <a:pPr lvl="2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유저가 원하는 가구 스타일 키워드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(User)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5FA976-AE73-4022-04CE-99A5290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Generation </a:t>
            </a:r>
            <a:r>
              <a:rPr lang="en-US" altLang="ko-KR" sz="1600" i="1" dirty="0"/>
              <a:t>(Cont’d)</a:t>
            </a:r>
            <a:endParaRPr lang="ko-KR" altLang="en-US" i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7D2A9B-662D-43D1-098F-6284E71E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85BE34F-BA4E-A8D4-940D-CA51BD4AF0AF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84CFC40C-018D-D676-4B3A-CC4C31668B53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9F3BF2FD-58D9-B524-346E-7672E367F448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2DDE6565-1993-395B-885E-4F1A9FBF23FB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CEFF344B-2352-FCE9-D836-16D7764320CD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69CBD3F2-094E-4665-922F-5CD2A5D2979A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3855F50-B64F-D258-6B14-C2D080221D45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5FE644F-8A91-3CD8-4DBC-B15B93188DE2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D69220D-ED83-76CF-15A2-2CA3D9FCEEDE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02FB643C-A95C-0B1D-3062-DFA3335A9515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DC0A790-8BB5-F651-FEE4-58C4272C714A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AD3C318-6ABB-4AD1-DB55-09889A732CDE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66D36E0A-F46D-55B7-2C20-3C3B4ADC4138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2B5377-8C75-C04B-6B10-0EBE040C492C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D53E977-0F80-80A0-60E7-3AF1019D6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CF83D20-F9C4-8905-AB93-D5EA2EFE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BBC5FB-5760-BB55-45B3-D88C692170C2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5CE581-844E-A844-F726-0F1B9B3AFAFB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FBCA2ED-4A02-FD06-39CC-5B626B7AC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8777397-4465-1CA9-6AEB-73C674F72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0" y="286939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77F493A-F48D-BB5D-CC84-B64EC60CCA8A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BEBAB14-EEBC-80F0-86E6-27258AC4A173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587DCB3-F08B-E945-391D-F81FBB8050B7}"/>
                </a:ext>
              </a:extLst>
            </p:cNvPr>
            <p:cNvSpPr/>
            <p:nvPr/>
          </p:nvSpPr>
          <p:spPr>
            <a:xfrm>
              <a:off x="3995591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708BA30-98DD-C225-C787-B12FA217FE92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52C8108-520C-5075-C822-274BAD33E5C7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79ECC07-7F48-2974-0947-BC0D48331F01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3370694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E3C7DA89-1511-4C94-6A96-A4D2CD9C578F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CD7DCBB-2857-628C-3A6D-E24AA2369039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F952BD2-2104-F5D5-111E-0294860D01FB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57" name="그림 56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ECF7EEF7-7C0D-299D-6E90-80D80C483F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184" y="2986358"/>
            <a:ext cx="6015631" cy="1306520"/>
          </a:xfrm>
          <a:prstGeom prst="rect">
            <a:avLst/>
          </a:prstGeom>
        </p:spPr>
      </p:pic>
      <p:sp>
        <p:nvSpPr>
          <p:cNvPr id="58" name="TextBox 34">
            <a:extLst>
              <a:ext uri="{FF2B5EF4-FFF2-40B4-BE49-F238E27FC236}">
                <a16:creationId xmlns:a16="http://schemas.microsoft.com/office/drawing/2014/main" id="{2E17975F-9B2C-017F-475A-97B80F804D05}"/>
              </a:ext>
            </a:extLst>
          </p:cNvPr>
          <p:cNvSpPr txBox="1"/>
          <p:nvPr/>
        </p:nvSpPr>
        <p:spPr>
          <a:xfrm>
            <a:off x="4566483" y="4467910"/>
            <a:ext cx="3059033" cy="2631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39472D"/>
              </a:buClr>
            </a:pPr>
            <a:r>
              <a:rPr lang="en-US" altLang="ko-KR" sz="1200" b="1" dirty="0"/>
              <a:t>[Fig 5.] Multi Prompt Embedding Vectors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7981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AD7A7-9A0F-19E7-A8D6-98626357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083E1E-B70D-F7A9-3CD7-91E76D295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" y="2045082"/>
            <a:ext cx="10991500" cy="4388649"/>
          </a:xfrm>
        </p:spPr>
        <p:txBody>
          <a:bodyPr/>
          <a:lstStyle/>
          <a:p>
            <a:r>
              <a:rPr lang="en-US" altLang="ko-KR" dirty="0"/>
              <a:t>Prompt Engineering Experimental Results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44B426-988A-4825-6E5C-BF063D41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Generation </a:t>
            </a:r>
            <a:r>
              <a:rPr lang="en-US" altLang="ko-KR" sz="1600" i="1" dirty="0"/>
              <a:t>(Cont’d)</a:t>
            </a:r>
            <a:endParaRPr lang="ko-KR" altLang="en-US" i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A51344-553B-024D-7D15-23456042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0E2B468-436C-352A-6CC9-DA1BD351DEA5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0D0A2F88-23F7-088F-5F7A-166AB54426B7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36778EFE-1F89-8F44-6768-336C62EC1381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AEEF356D-031D-033D-1CF9-B5B88812CF7F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83A2F2B7-9970-5C2C-B262-4634339ABCEC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BCDE846A-0255-8065-12B7-6AF30387C5DB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1B6095-AD78-B23F-22EA-1F928FC82C64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C5CB657-0200-7DB8-1FAF-5EA58BB3D37A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20E6FD0B-2DE6-9CDB-4253-AD2523D70FF7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681AD5D-6943-B037-E120-9CF9FD64F92D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B856537-46DC-DDAB-D1B6-389CC636C4F1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D5CD69A-AEFD-73CE-FCAF-212679EF9562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9F4937D-27E7-DC49-7D0F-4BABD5CE33DE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BACD1E-985F-718F-5D1C-1EAA98F26F12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C431D9-2B0C-CAF3-E7A8-2842ABBE8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30F0807-56BD-0140-9561-EA38A048A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081396-DEDF-9BB4-BF20-D0AA68C22A16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BDEE23-0DFA-485A-03D0-F8D708235854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206A3A9-C109-A08E-DAA6-0438D0D7FAA1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F227C37-8AA2-27F4-D0B0-87D2B061E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0" y="286939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1E4A8B4-2E90-E0B0-A790-A0CA1A2E0933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ADE1199-8B86-63FF-A99B-4A9F95A7A867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7B17492-FE8D-7085-CAD6-976EAA407B00}"/>
                </a:ext>
              </a:extLst>
            </p:cNvPr>
            <p:cNvSpPr/>
            <p:nvPr/>
          </p:nvSpPr>
          <p:spPr>
            <a:xfrm>
              <a:off x="3995591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E691395-A218-7C7E-FFBE-DD66446A22D1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86C324E-C764-E2F4-6AB7-7C5ADA5FC9E2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586B0B05-C678-BEDE-ACCB-9220905BF95F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3370694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00F4E6A4-45D2-9A90-53AE-879E86C2CC42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2527CB3-5B6E-C6BA-51A4-C738B3D7C7E8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A778D25-DAEA-5AE7-245F-83806E4C94B3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" name="그림 5" descr="실내, 벽, 인테리어 디자인, 침대이(가) 표시된 사진&#10;&#10;자동 생성된 설명">
            <a:extLst>
              <a:ext uri="{FF2B5EF4-FFF2-40B4-BE49-F238E27FC236}">
                <a16:creationId xmlns:a16="http://schemas.microsoft.com/office/drawing/2014/main" id="{6CD9AAB4-BA93-E93D-A2E2-94FBA82F1C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0113" y="2942428"/>
            <a:ext cx="8091774" cy="3048094"/>
          </a:xfrm>
          <a:prstGeom prst="rect">
            <a:avLst/>
          </a:prstGeom>
        </p:spPr>
      </p:pic>
      <p:sp>
        <p:nvSpPr>
          <p:cNvPr id="4" name="TextBox 34">
            <a:extLst>
              <a:ext uri="{FF2B5EF4-FFF2-40B4-BE49-F238E27FC236}">
                <a16:creationId xmlns:a16="http://schemas.microsoft.com/office/drawing/2014/main" id="{44222E42-F99E-8804-EC08-9783E8F0F129}"/>
              </a:ext>
            </a:extLst>
          </p:cNvPr>
          <p:cNvSpPr txBox="1"/>
          <p:nvPr/>
        </p:nvSpPr>
        <p:spPr>
          <a:xfrm>
            <a:off x="4566483" y="6093201"/>
            <a:ext cx="3059033" cy="2631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39472D"/>
              </a:buClr>
            </a:pPr>
            <a:r>
              <a:rPr lang="en-US" altLang="ko-KR" sz="1200" b="1" dirty="0"/>
              <a:t>[Fig 6.] GLIGEN Image Generation Results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4564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A23F8-A8A0-94D2-888B-675272A0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B99137D-1695-48D4-F41B-BE5D10AC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Retrieval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7E454E-9F43-E01A-C15E-461D873B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1" name="TextBox 34">
            <a:extLst>
              <a:ext uri="{FF2B5EF4-FFF2-40B4-BE49-F238E27FC236}">
                <a16:creationId xmlns:a16="http://schemas.microsoft.com/office/drawing/2014/main" id="{F7F0543F-B849-04DF-5C64-B3FAAE6EB89C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ERMOLOV, Aleksandr, et al. Hyperbolic vision transformers: Combining improvements in metric learning.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 Proceedings of the IEEE/CVF Conference on Computer Vision and Pattern Recognition. 2022. p. 7409-7419.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A722C9-6416-D036-96BA-0FE0B0884B84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25" name="Object 39">
              <a:extLst>
                <a:ext uri="{FF2B5EF4-FFF2-40B4-BE49-F238E27FC236}">
                  <a16:creationId xmlns:a16="http://schemas.microsoft.com/office/drawing/2014/main" id="{E598ADE5-DE77-AAC4-9E1B-1DF40DF72CB1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B964E99-6559-278D-8B1A-D28A84225B79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3BA4706E-7015-F544-073B-F1B956313637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C483C5E8-CBA0-A6B9-8111-316FDBF56306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98165A52-DBCC-6430-F225-1262E39B3F0D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6A5143-0032-43EB-8D2A-8F4481034142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0FD7912-BF98-0458-98EB-E7F8E1CD365B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9CE4FD82-F774-E6A0-EDE9-A71C9DC0F71A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26877AC8-EBAB-DB3C-65F0-6B833124DC32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0B2B6E97-07A0-1312-AA99-C53D28344DB9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91D5FEDE-46F5-799A-11D4-DDC615C3CE38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7A5985A4-8D32-EF1D-BBD3-25B48C6AB3ED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3D1AD8A-C68D-EDBD-243D-B5DADD3B8D00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81CA253-1FD9-8B73-B2E0-D453A9A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3E303AA-2656-7965-4E0E-CC1FB0B4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1E2510F-56CE-014E-C9FC-63B9CE5D6A6D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F29F45-F3D5-AED5-D7F5-084DE1FCB38C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22F9F09-93B8-9A9C-1268-A7BA7988D938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0ECF8D8E-D595-5DFD-05BA-7BD5DF447F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1" y="2869394"/>
              <a:ext cx="39445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908B431-CE33-20F1-FD5C-62B7FA9ED405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8190513-F645-B0E8-3FB6-26D20980E137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FFD784A-3FD1-16D8-88B5-5FBF5A6D69FD}"/>
                </a:ext>
              </a:extLst>
            </p:cNvPr>
            <p:cNvSpPr/>
            <p:nvPr/>
          </p:nvSpPr>
          <p:spPr>
            <a:xfrm>
              <a:off x="3995591" y="3741529"/>
              <a:ext cx="1853119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7AB348A3-F3CC-DBCA-9CF8-58CB6168DA90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CA4CD913-BDFF-8F28-4D46-D17960AD0DF2}"/>
                </a:ext>
              </a:extLst>
            </p:cNvPr>
            <p:cNvCxnSpPr>
              <a:cxnSpLocks/>
              <a:stCxn id="61" idx="1"/>
              <a:endCxn id="62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0D010530-38F3-F1DD-8B29-83E8B98F4391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>
              <a:off x="3370693" y="3990334"/>
              <a:ext cx="6248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218A6AAB-ABA7-0A07-FA82-DE1D7C3BA9FB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9A168711-D70F-1EA0-116B-CB3A6CB200B5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68C11D1-557F-5A2D-8F9E-F8BD409470A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47E17EB-E664-9F6A-4F7D-E5B21BC5D38F}"/>
              </a:ext>
            </a:extLst>
          </p:cNvPr>
          <p:cNvGrpSpPr/>
          <p:nvPr/>
        </p:nvGrpSpPr>
        <p:grpSpPr>
          <a:xfrm>
            <a:off x="2490141" y="2249572"/>
            <a:ext cx="7216146" cy="3978585"/>
            <a:chOff x="2490141" y="2249572"/>
            <a:chExt cx="7216146" cy="397858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54654C5-F90D-27D0-375C-A124CAF1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90141" y="2249572"/>
              <a:ext cx="7216146" cy="3493851"/>
            </a:xfrm>
            <a:prstGeom prst="rect">
              <a:avLst/>
            </a:prstGeom>
          </p:spPr>
        </p:pic>
        <p:sp>
          <p:nvSpPr>
            <p:cNvPr id="73" name="TextBox 34">
              <a:extLst>
                <a:ext uri="{FF2B5EF4-FFF2-40B4-BE49-F238E27FC236}">
                  <a16:creationId xmlns:a16="http://schemas.microsoft.com/office/drawing/2014/main" id="{F164F14C-B257-E5B9-4E1E-F63397959F00}"/>
                </a:ext>
              </a:extLst>
            </p:cNvPr>
            <p:cNvSpPr txBox="1"/>
            <p:nvPr/>
          </p:nvSpPr>
          <p:spPr>
            <a:xfrm>
              <a:off x="3102501" y="5965008"/>
              <a:ext cx="5986998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7.] </a:t>
              </a:r>
              <a:r>
                <a:rPr lang="en-US" altLang="ko-KR" sz="1200" b="1" dirty="0" err="1"/>
                <a:t>HViT</a:t>
              </a:r>
              <a:r>
                <a:rPr lang="en-US" altLang="ko-KR" sz="1200" b="1" dirty="0"/>
                <a:t> based Image Retrieval for Furniture Recommendation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6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758AB-8F16-373A-AC45-08E3120B0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8DC8C7A-35D1-EA83-373F-A1BB811BD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HViT</a:t>
            </a:r>
            <a:r>
              <a:rPr lang="en-US" altLang="ko-KR" dirty="0"/>
              <a:t> (Hyperbolic Vision Transformer)</a:t>
            </a:r>
          </a:p>
          <a:p>
            <a:pPr lvl="1"/>
            <a:r>
              <a:rPr lang="en-US" altLang="ko-KR" dirty="0"/>
              <a:t>Pair-wise Cross Entropy </a:t>
            </a:r>
            <a:r>
              <a:rPr lang="ko-KR" altLang="en-US" dirty="0"/>
              <a:t>손실함수로 </a:t>
            </a:r>
            <a:r>
              <a:rPr lang="ko-KR" altLang="en-US" b="1" dirty="0"/>
              <a:t>유사한 데이터는 가까워지도록 </a:t>
            </a:r>
            <a:r>
              <a:rPr lang="en-US" altLang="ko-KR" b="1" u="sng" dirty="0"/>
              <a:t>Metric Learning</a:t>
            </a:r>
          </a:p>
          <a:p>
            <a:pPr lvl="1"/>
            <a:r>
              <a:rPr lang="en-US" altLang="ko-KR" dirty="0"/>
              <a:t>ViT</a:t>
            </a:r>
            <a:r>
              <a:rPr lang="ko-KR" altLang="en-US" dirty="0"/>
              <a:t>로 추출한 </a:t>
            </a:r>
            <a:r>
              <a:rPr lang="en-US" altLang="ko-KR" dirty="0"/>
              <a:t>feature</a:t>
            </a:r>
            <a:r>
              <a:rPr lang="ko-KR" altLang="en-US" dirty="0"/>
              <a:t>를 </a:t>
            </a:r>
            <a:r>
              <a:rPr lang="en" altLang="ko-KR" b="1" dirty="0"/>
              <a:t>Poincaré Ball</a:t>
            </a:r>
            <a:r>
              <a:rPr lang="ko-KR" altLang="en-US" b="1" dirty="0"/>
              <a:t>이라는 </a:t>
            </a:r>
            <a:r>
              <a:rPr lang="en" altLang="ko-KR" b="1" dirty="0"/>
              <a:t>Non-Euclidean Space</a:t>
            </a:r>
            <a:r>
              <a:rPr lang="ko-KR" altLang="en-US" b="1" dirty="0"/>
              <a:t>에</a:t>
            </a:r>
            <a:r>
              <a:rPr lang="en" altLang="ko-KR" b="1" dirty="0"/>
              <a:t> </a:t>
            </a:r>
            <a:r>
              <a:rPr lang="ko-KR" altLang="en-US" b="1" dirty="0"/>
              <a:t>맵핑</a:t>
            </a:r>
            <a:endParaRPr lang="en-US" altLang="ko-KR" b="1" dirty="0"/>
          </a:p>
          <a:p>
            <a:pPr lvl="2"/>
            <a:r>
              <a:rPr lang="ko-KR" altLang="en-US" dirty="0"/>
              <a:t>중심으로부터 멀어질수록 거리가 기하급수적으로 확장하는 공간의 특성을 활용해 수 많은 스타일의 데이터를 잘 구분할 수 있음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1702D2-F01A-2AF8-3907-6FF30D68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Retrieval </a:t>
            </a:r>
            <a:r>
              <a:rPr lang="en-US" altLang="ko-KR" sz="1600" i="1" dirty="0"/>
              <a:t>(Cont’d)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46E21-CD55-07C5-5F75-07FD358D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75291E1-F7B3-448A-61F1-2ACBFF034646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25" name="Object 39">
              <a:extLst>
                <a:ext uri="{FF2B5EF4-FFF2-40B4-BE49-F238E27FC236}">
                  <a16:creationId xmlns:a16="http://schemas.microsoft.com/office/drawing/2014/main" id="{136A2D8C-7B0D-FDC6-2CA1-E33920951595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D1ECC02C-8FD9-09C9-12FA-8510185D5FD1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CDF99F90-22C5-C3D9-DC2F-7F2ED14075F0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2D4E0C40-F193-18DB-D5F1-4ABAA2316EC4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3A175FDB-1FC8-EED9-286C-29975EDCBB74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BFD4FB0-6052-4A6E-FDF4-C4E44669FC4A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B40965E-AA83-7E01-B3E6-924D011FB534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287DBBE-F440-8BB5-C79A-D4D1155F1A6E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A3D8F99-F756-227D-3BF8-337720FCF6EA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79A5C3E-DF1B-8602-D7A6-B94359F707F4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06ACA8E8-93F6-7C87-8532-A73222B45EBB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18E203C-49A9-CC40-97DB-5BD6FF5A6994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3AAADE-6388-7E7F-A31B-C2394F92A7D0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BB268F-148A-5E8C-E90E-BB336E86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7DC73DE-1209-C92A-A814-B9485DA63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93C64A-A66F-0F54-632B-81B11E1C0A98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F4EE79-4100-F0FD-284F-15E3B6373E93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B267595-9EE0-CDBA-46F0-13433BC3418B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90B157D-FCCE-4E37-E105-260243B1B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1" y="2869394"/>
              <a:ext cx="39445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0F194E4-F52C-2844-9398-8A50AFAF29B1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85443B3-2BE5-5511-5268-2C795BF88AE9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2009531-699B-BE00-1127-4C9E4EF70340}"/>
                </a:ext>
              </a:extLst>
            </p:cNvPr>
            <p:cNvSpPr/>
            <p:nvPr/>
          </p:nvSpPr>
          <p:spPr>
            <a:xfrm>
              <a:off x="3995591" y="3741529"/>
              <a:ext cx="1853119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BCC7E3A-4984-BC77-2F67-A9A2453BF840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08AC0D6-9740-7DC4-164A-819A2BCFA239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7BEDDE3-DAF9-C81C-4E85-22D20C867A7C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3370693" y="3990334"/>
              <a:ext cx="6248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0437E06-1A6A-50AA-FEF5-9F3FB2577075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0CBC148-AEE2-8BFD-D4A5-2A40AF7FF2AA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1BB1E12-E69D-9AD3-C270-CA410F35AAE4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444C376-CE1B-8507-74A9-FA30BDB732A7}"/>
              </a:ext>
            </a:extLst>
          </p:cNvPr>
          <p:cNvGrpSpPr/>
          <p:nvPr/>
        </p:nvGrpSpPr>
        <p:grpSpPr>
          <a:xfrm>
            <a:off x="2383437" y="3672707"/>
            <a:ext cx="7425126" cy="2392619"/>
            <a:chOff x="2209800" y="3789040"/>
            <a:chExt cx="7772400" cy="250452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2DFDA5D-DCBA-5C07-274B-7228C96A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9800" y="3789040"/>
              <a:ext cx="7772400" cy="2333803"/>
            </a:xfrm>
            <a:prstGeom prst="rect">
              <a:avLst/>
            </a:prstGeom>
          </p:spPr>
        </p:pic>
        <p:sp>
          <p:nvSpPr>
            <p:cNvPr id="53" name="TextBox 34">
              <a:extLst>
                <a:ext uri="{FF2B5EF4-FFF2-40B4-BE49-F238E27FC236}">
                  <a16:creationId xmlns:a16="http://schemas.microsoft.com/office/drawing/2014/main" id="{2802B6E2-D9FE-D5F0-5A1B-4BA89A55E6FB}"/>
                </a:ext>
              </a:extLst>
            </p:cNvPr>
            <p:cNvSpPr txBox="1"/>
            <p:nvPr/>
          </p:nvSpPr>
          <p:spPr>
            <a:xfrm>
              <a:off x="3102501" y="6018106"/>
              <a:ext cx="5986997" cy="2754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8.] Overview of </a:t>
              </a:r>
              <a:r>
                <a:rPr lang="en-US" altLang="ko-KR" sz="1200" b="1" dirty="0" err="1"/>
                <a:t>HViT</a:t>
              </a:r>
              <a:r>
                <a:rPr lang="en-US" altLang="ko-KR" sz="1200" b="1" dirty="0"/>
                <a:t> Method</a:t>
              </a:r>
              <a:endParaRPr lang="ko-KR" altLang="en-US" sz="1200" b="1" dirty="0"/>
            </a:p>
          </p:txBody>
        </p:sp>
      </p:grpSp>
      <p:sp>
        <p:nvSpPr>
          <p:cNvPr id="59" name="TextBox 34">
            <a:extLst>
              <a:ext uri="{FF2B5EF4-FFF2-40B4-BE49-F238E27FC236}">
                <a16:creationId xmlns:a16="http://schemas.microsoft.com/office/drawing/2014/main" id="{7D371366-83B6-ED07-AF52-FD6E78327AC3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ERMOLOV, Aleksandr, et al. Hyperbolic vision transformers: Combining improvements in metric learning.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 Proceedings of the IEEE/CVF Conference on Computer Vision and Pattern Recognition. 2022. p. 7409-7419.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394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B7A81-4AD6-C602-B1BD-4A3C38426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BBCE7F-096F-1D4D-0CC0-5EA5E55A8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</a:t>
            </a:r>
            <a:r>
              <a:rPr lang="ko-KR" altLang="en-US" dirty="0"/>
              <a:t>별 주관적 성능 비교</a:t>
            </a:r>
            <a:endParaRPr lang="en-US" altLang="ko-KR" dirty="0"/>
          </a:p>
          <a:p>
            <a:pPr lvl="1"/>
            <a:r>
              <a:rPr lang="en-US" altLang="ko-KR" dirty="0"/>
              <a:t>GLIGEN</a:t>
            </a:r>
            <a:r>
              <a:rPr lang="ko-KR" altLang="en-US" dirty="0"/>
              <a:t>으로 생성된 가구 이미지로 검색 성능 테스트</a:t>
            </a:r>
            <a:endParaRPr lang="en-US" altLang="ko-KR" dirty="0"/>
          </a:p>
          <a:p>
            <a:pPr lvl="1"/>
            <a:r>
              <a:rPr lang="en-US" altLang="ko-KR" dirty="0"/>
              <a:t>Pre-trained Model List</a:t>
            </a:r>
          </a:p>
          <a:p>
            <a:pPr lvl="2"/>
            <a:r>
              <a:rPr lang="en-US" altLang="ko-KR" dirty="0"/>
              <a:t>VGG16</a:t>
            </a:r>
          </a:p>
          <a:p>
            <a:pPr lvl="2"/>
            <a:r>
              <a:rPr lang="en-US" altLang="ko-KR" dirty="0"/>
              <a:t>ViT (Vision Transformer)</a:t>
            </a:r>
          </a:p>
          <a:p>
            <a:pPr lvl="2"/>
            <a:r>
              <a:rPr lang="en-US" altLang="ko-KR" dirty="0" err="1"/>
              <a:t>SimSiam</a:t>
            </a:r>
            <a:r>
              <a:rPr lang="en-US" altLang="ko-KR" dirty="0"/>
              <a:t> (Simple Siamese Network)</a:t>
            </a:r>
          </a:p>
          <a:p>
            <a:pPr lvl="2"/>
            <a:r>
              <a:rPr lang="en-US" altLang="ko-KR" dirty="0" err="1"/>
              <a:t>HViT</a:t>
            </a:r>
            <a:r>
              <a:rPr lang="en-US" altLang="ko-KR" dirty="0"/>
              <a:t> (Hyperbolic Vision Transformer)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D6DD0C-DE46-0128-8778-CEDBE26E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Retrieval </a:t>
            </a:r>
            <a:r>
              <a:rPr lang="en-US" altLang="ko-KR" sz="1600" i="1" dirty="0"/>
              <a:t>(Cont’d)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14D70F-6A0A-1F93-7786-669D4776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805962-14B7-3BAD-72E4-481F72655EFE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25" name="Object 39">
              <a:extLst>
                <a:ext uri="{FF2B5EF4-FFF2-40B4-BE49-F238E27FC236}">
                  <a16:creationId xmlns:a16="http://schemas.microsoft.com/office/drawing/2014/main" id="{AFB5E8C5-2875-0D03-4D46-D6D8FF94996F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A4F43486-33C9-32A9-EFB8-34DE08D6076B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CB97584-87E2-7FD5-3233-C438DFA28FCA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9F95DB41-2028-289C-26DD-43DA198D7571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96AEABA0-9E8E-5024-FC31-2E820B97CB1B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B4D0BD0-7DF5-30D2-61B1-9EE157F8FF2D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20292F1-A3B1-4756-0D34-E99DB0C237FC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72A91597-EEAD-74AB-E6E8-DF7D0A5B84B9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4DE1B580-4066-35DD-45DD-F6D32A639E04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894531D0-4CA3-F63D-199D-46BC0D9453FE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8625F764-CAE5-7A31-2B3B-D9EAB94408E3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7FF219EC-D031-685C-AB56-C1163913DC53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01E11F-938D-B61A-2F8B-BF1BF560ED34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BECA625-FD45-B1A2-C732-F16381A7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F478C17-3968-B5BF-2BC0-0DB60B58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F5650E-5DF6-BBEF-F4D8-130E2CFC2D7F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360664-0CAA-C81D-A2C1-FEF22596D81D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307FD52-AFC3-4CA7-6EAA-5C79C006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7E7FCDA-5828-DC14-BCA0-425C0501F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1" y="2869394"/>
              <a:ext cx="39445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3E8FEC-92F0-8806-CB2D-311DFF05D122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203D0F0-AED4-2D72-D3C8-8705A209F7B3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8640BBF-2C05-FC54-2AD6-AC838EBD5C62}"/>
                </a:ext>
              </a:extLst>
            </p:cNvPr>
            <p:cNvSpPr/>
            <p:nvPr/>
          </p:nvSpPr>
          <p:spPr>
            <a:xfrm>
              <a:off x="3995591" y="3741529"/>
              <a:ext cx="1853119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EEB103C-0063-2521-4332-3A077ECF6CE2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31E95AE-CF6A-5202-623D-EEE4C0BFCBC3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DFF4E77-C4BF-8F82-50EF-E9D705E078F6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3370693" y="3990334"/>
              <a:ext cx="6248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6E8C6A2A-5140-99AE-2E77-C456A0A9151B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11856CD4-C80F-07CD-9404-9D01759965F1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807ABAA-0994-F32E-20E8-48694BE05A4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68AB31B-A2E0-FFDD-E3B4-130EF3DF06F6}"/>
              </a:ext>
            </a:extLst>
          </p:cNvPr>
          <p:cNvGrpSpPr/>
          <p:nvPr/>
        </p:nvGrpSpPr>
        <p:grpSpPr>
          <a:xfrm>
            <a:off x="5989168" y="3099068"/>
            <a:ext cx="5021665" cy="2918756"/>
            <a:chOff x="5989168" y="3099068"/>
            <a:chExt cx="5021665" cy="291875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625CD5B-48B7-1502-A88B-9070F23632C6}"/>
                </a:ext>
              </a:extLst>
            </p:cNvPr>
            <p:cNvGrpSpPr/>
            <p:nvPr/>
          </p:nvGrpSpPr>
          <p:grpSpPr>
            <a:xfrm>
              <a:off x="5989168" y="3099068"/>
              <a:ext cx="5021665" cy="2918756"/>
              <a:chOff x="6702788" y="3343306"/>
              <a:chExt cx="4637966" cy="269573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D9C3813-142F-1480-1123-688532005789}"/>
                  </a:ext>
                </a:extLst>
              </p:cNvPr>
              <p:cNvGrpSpPr/>
              <p:nvPr/>
            </p:nvGrpSpPr>
            <p:grpSpPr>
              <a:xfrm>
                <a:off x="6771276" y="3343306"/>
                <a:ext cx="4500991" cy="2452695"/>
                <a:chOff x="6713419" y="2990997"/>
                <a:chExt cx="4500991" cy="2452695"/>
              </a:xfrm>
            </p:grpSpPr>
            <p:pic>
              <p:nvPicPr>
                <p:cNvPr id="5" name="내용 개체 틀 4">
                  <a:extLst>
                    <a:ext uri="{FF2B5EF4-FFF2-40B4-BE49-F238E27FC236}">
                      <a16:creationId xmlns:a16="http://schemas.microsoft.com/office/drawing/2014/main" id="{A77341B3-A0F2-A3B7-98B1-D282B15F52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838"/>
                <a:stretch/>
              </p:blipFill>
              <p:spPr>
                <a:xfrm>
                  <a:off x="6713419" y="4133184"/>
                  <a:ext cx="4500990" cy="1310508"/>
                </a:xfrm>
                <a:prstGeom prst="rect">
                  <a:avLst/>
                </a:prstGeom>
              </p:spPr>
            </p:pic>
            <p:sp>
              <p:nvSpPr>
                <p:cNvPr id="6" name="사각형: 둥근 모서리 28">
                  <a:extLst>
                    <a:ext uri="{FF2B5EF4-FFF2-40B4-BE49-F238E27FC236}">
                      <a16:creationId xmlns:a16="http://schemas.microsoft.com/office/drawing/2014/main" id="{688C45F8-FDB3-F0A4-F83E-33D6DFDFCE35}"/>
                    </a:ext>
                  </a:extLst>
                </p:cNvPr>
                <p:cNvSpPr/>
                <p:nvPr/>
              </p:nvSpPr>
              <p:spPr>
                <a:xfrm>
                  <a:off x="8269504" y="2990997"/>
                  <a:ext cx="1354385" cy="802982"/>
                </a:xfrm>
                <a:prstGeom prst="roundRect">
                  <a:avLst/>
                </a:prstGeom>
                <a:solidFill>
                  <a:srgbClr val="CAEFFB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0"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AppleSDGothicNeoEB00" panose="02000503000000000000" pitchFamily="2" charset="-127"/>
                      <a:ea typeface="AppleSDGothicNeoEB00" panose="02000503000000000000" pitchFamily="2" charset="-127"/>
                    </a:rPr>
                    <a:t>Model</a:t>
                  </a:r>
                  <a:endParaRPr lang="ko-KR" altLang="en-US" sz="2000" dirty="0">
                    <a:solidFill>
                      <a:schemeClr val="tx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  <p:pic>
              <p:nvPicPr>
                <p:cNvPr id="7" name="그림 6" descr="원, 다채로움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017111FA-11B5-48F7-019D-B16197DE9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5204" y="3242498"/>
                  <a:ext cx="299980" cy="299980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3727AE83-2C7B-CBD1-DF3B-68D17D7CE5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802413" y="3023110"/>
                  <a:ext cx="738756" cy="738756"/>
                </a:xfrm>
                <a:prstGeom prst="rect">
                  <a:avLst/>
                </a:prstGeom>
              </p:spPr>
            </p:pic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90EFDCCA-743F-B974-0E92-15F3F0676862}"/>
                    </a:ext>
                  </a:extLst>
                </p:cNvPr>
                <p:cNvCxnSpPr>
                  <a:cxnSpLocks/>
                  <a:stCxn id="8" idx="3"/>
                  <a:endCxn id="6" idx="1"/>
                </p:cNvCxnSpPr>
                <p:nvPr/>
              </p:nvCxnSpPr>
              <p:spPr>
                <a:xfrm>
                  <a:off x="7541169" y="3392488"/>
                  <a:ext cx="728335" cy="0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오른쪽 중괄호[R] 17">
                  <a:extLst>
                    <a:ext uri="{FF2B5EF4-FFF2-40B4-BE49-F238E27FC236}">
                      <a16:creationId xmlns:a16="http://schemas.microsoft.com/office/drawing/2014/main" id="{ED4F0BC9-C9AB-52CE-A49A-7271531E4EB8}"/>
                    </a:ext>
                  </a:extLst>
                </p:cNvPr>
                <p:cNvSpPr/>
                <p:nvPr/>
              </p:nvSpPr>
              <p:spPr>
                <a:xfrm rot="16200000">
                  <a:off x="8846852" y="1812864"/>
                  <a:ext cx="234125" cy="4500991"/>
                </a:xfrm>
                <a:prstGeom prst="rightBrace">
                  <a:avLst>
                    <a:gd name="adj1" fmla="val 40880"/>
                    <a:gd name="adj2" fmla="val 5000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id="{2850FED3-391B-7CF8-8631-2D8A6435690E}"/>
                    </a:ext>
                  </a:extLst>
                </p:cNvPr>
                <p:cNvCxnSpPr>
                  <a:cxnSpLocks/>
                  <a:stCxn id="54" idx="1"/>
                  <a:endCxn id="6" idx="3"/>
                </p:cNvCxnSpPr>
                <p:nvPr/>
              </p:nvCxnSpPr>
              <p:spPr>
                <a:xfrm flipH="1" flipV="1">
                  <a:off x="9623889" y="3392489"/>
                  <a:ext cx="728335" cy="755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34">
                <a:extLst>
                  <a:ext uri="{FF2B5EF4-FFF2-40B4-BE49-F238E27FC236}">
                    <a16:creationId xmlns:a16="http://schemas.microsoft.com/office/drawing/2014/main" id="{AC715D2C-0ADB-5558-C17B-8264E4D082FD}"/>
                  </a:ext>
                </a:extLst>
              </p:cNvPr>
              <p:cNvSpPr txBox="1"/>
              <p:nvPr/>
            </p:nvSpPr>
            <p:spPr>
              <a:xfrm>
                <a:off x="6702788" y="5796002"/>
                <a:ext cx="4637966" cy="243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en-US" altLang="ko-KR" sz="1200" b="1" dirty="0"/>
                  <a:t>[Fig 9.] Image Retrieval: Top-5 Similar Results</a:t>
                </a:r>
                <a:endParaRPr lang="ko-KR" altLang="en-US" sz="1200" b="1" dirty="0"/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ECB9D6A-3CA8-B07B-40A2-9DFEFA6C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03165" y="3134156"/>
              <a:ext cx="799873" cy="80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7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3E1B-69F0-6000-0BB6-4D40150CC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1B158A1-12F4-0CCF-13C1-A409C4612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</a:t>
            </a:r>
            <a:r>
              <a:rPr lang="ko-KR" altLang="en-US" dirty="0"/>
              <a:t>별 주관적 성능 비교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9FE749B-A3A5-9F78-DA06-A8BDDA7D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Retrieval </a:t>
            </a:r>
            <a:r>
              <a:rPr lang="en-US" altLang="ko-KR" sz="1600" i="1" dirty="0"/>
              <a:t>(Cont’d)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9B3F6-F407-E746-BC20-DF707BCA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C85EF3-3CE1-0CD0-78F3-B3947D2A933E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25" name="Object 39">
              <a:extLst>
                <a:ext uri="{FF2B5EF4-FFF2-40B4-BE49-F238E27FC236}">
                  <a16:creationId xmlns:a16="http://schemas.microsoft.com/office/drawing/2014/main" id="{4C34F3D5-2716-0267-026C-C9F66FD4D85F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1FA1901C-89B2-15FA-2214-9D3DC196EC2C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8A268DAE-5836-C05B-FC72-EFD73E299E86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65D9B04D-FE89-49C8-E577-B5F311206702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CF152BD4-9489-E155-B61F-6816C853C127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B8A625-A0EA-7652-9314-3C2AD255288F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3E6C0DE-386B-594C-2A15-001155DA2A56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8FD664D-3187-202A-D311-5880CBFCD670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A3FD8828-13AA-6B92-4ECB-B92E040A8F96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24886BC7-0AD0-4642-8108-2C2CA172C23A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63C6E60-6021-3C51-D71C-6E0BE08F9525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74BB3992-2D53-117D-95D4-F55AC4464579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5E8B8B-52E3-D5A5-40D2-F9561DD3EB71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DD4D13A-56F9-4E1A-A56C-A0D36B929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0B1AC8F-2C88-3F5E-727C-1BBE786F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CFD55A-7F80-3981-A8B3-829518FC9B4D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7345D-E965-8E8E-F4FB-8BF7F00662E1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744BF09F-F45C-6D0C-AF3D-3E08A7E77F68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1926424-3C69-A833-F739-185FEF008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1" y="2869394"/>
              <a:ext cx="39445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6F5EAEA-BDD0-DA3E-F1C0-A5F67EB74B10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68941E-2E49-8246-DFE0-518321EB7973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6DEAFF-84BA-57AC-5BEB-22A20C36A5E2}"/>
                </a:ext>
              </a:extLst>
            </p:cNvPr>
            <p:cNvSpPr/>
            <p:nvPr/>
          </p:nvSpPr>
          <p:spPr>
            <a:xfrm>
              <a:off x="3995591" y="3741529"/>
              <a:ext cx="1853119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FD320BA-CAE2-166A-37A0-66988C141399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F65ECF7-1CB6-D7B0-BAC3-63A16A6FCC75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957EA40-1B27-4122-2B22-009110DEC66B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3370693" y="3990334"/>
              <a:ext cx="6248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C055D93E-883A-8D7B-5173-D1DA3A5A195B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7C78405-2C06-536E-E722-BF50B5DFBD11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4A6AB1C-A831-1479-BDCD-7EBED0A5A894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4B65199-6871-9713-6D67-3E31CD532492}"/>
              </a:ext>
            </a:extLst>
          </p:cNvPr>
          <p:cNvGrpSpPr/>
          <p:nvPr/>
        </p:nvGrpSpPr>
        <p:grpSpPr>
          <a:xfrm>
            <a:off x="872403" y="2847202"/>
            <a:ext cx="10447194" cy="3823284"/>
            <a:chOff x="825076" y="2847202"/>
            <a:chExt cx="10447194" cy="3823284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E20B5C7-F2ED-0E3C-F279-10273C3D1B4E}"/>
                </a:ext>
              </a:extLst>
            </p:cNvPr>
            <p:cNvGrpSpPr/>
            <p:nvPr/>
          </p:nvGrpSpPr>
          <p:grpSpPr>
            <a:xfrm>
              <a:off x="825076" y="2847202"/>
              <a:ext cx="10447194" cy="3465041"/>
              <a:chOff x="1031636" y="2940894"/>
              <a:chExt cx="10447194" cy="3465041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3FA21A6D-1195-47D2-BBDD-0F2BF7A24891}"/>
                  </a:ext>
                </a:extLst>
              </p:cNvPr>
              <p:cNvGrpSpPr/>
              <p:nvPr/>
            </p:nvGrpSpPr>
            <p:grpSpPr>
              <a:xfrm>
                <a:off x="1031636" y="3914887"/>
                <a:ext cx="1711564" cy="1784582"/>
                <a:chOff x="1188251" y="3860274"/>
                <a:chExt cx="1711564" cy="1784582"/>
              </a:xfrm>
            </p:grpSpPr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EFAB8921-28AC-3D2B-2568-FAEE04767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328184" y="3860274"/>
                  <a:ext cx="1431782" cy="1431782"/>
                </a:xfrm>
                <a:prstGeom prst="rect">
                  <a:avLst/>
                </a:prstGeom>
              </p:spPr>
            </p:pic>
            <p:sp>
              <p:nvSpPr>
                <p:cNvPr id="77" name="TextBox 34">
                  <a:extLst>
                    <a:ext uri="{FF2B5EF4-FFF2-40B4-BE49-F238E27FC236}">
                      <a16:creationId xmlns:a16="http://schemas.microsoft.com/office/drawing/2014/main" id="{0CDE36F5-679E-23D5-88A7-DD1E8FDA3A7E}"/>
                    </a:ext>
                  </a:extLst>
                </p:cNvPr>
                <p:cNvSpPr txBox="1"/>
                <p:nvPr/>
              </p:nvSpPr>
              <p:spPr>
                <a:xfrm>
                  <a:off x="1188251" y="5353238"/>
                  <a:ext cx="1711564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39472D"/>
                    </a:buClr>
                  </a:pPr>
                  <a:r>
                    <a:rPr lang="en-US" altLang="ko-KR" sz="1400" b="1" dirty="0"/>
                    <a:t>(a) Generated Image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254E962-0E7D-3E78-2322-F341ED27A592}"/>
                  </a:ext>
                </a:extLst>
              </p:cNvPr>
              <p:cNvGrpSpPr/>
              <p:nvPr/>
            </p:nvGrpSpPr>
            <p:grpSpPr>
              <a:xfrm>
                <a:off x="3362277" y="2940894"/>
                <a:ext cx="8116553" cy="3465041"/>
                <a:chOff x="3362277" y="2940894"/>
                <a:chExt cx="8116553" cy="3465041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EEBD9708-C3DD-C9F0-27AB-2B2349EC582F}"/>
                    </a:ext>
                  </a:extLst>
                </p:cNvPr>
                <p:cNvGrpSpPr/>
                <p:nvPr/>
              </p:nvGrpSpPr>
              <p:grpSpPr>
                <a:xfrm>
                  <a:off x="3362277" y="2944918"/>
                  <a:ext cx="3813429" cy="3461017"/>
                  <a:chOff x="3362277" y="2944918"/>
                  <a:chExt cx="3813429" cy="3461017"/>
                </a:xfrm>
              </p:grpSpPr>
              <p:pic>
                <p:nvPicPr>
                  <p:cNvPr id="13" name="내용 개체 틀 15">
                    <a:extLst>
                      <a:ext uri="{FF2B5EF4-FFF2-40B4-BE49-F238E27FC236}">
                        <a16:creationId xmlns:a16="http://schemas.microsoft.com/office/drawing/2014/main" id="{096F8050-3D62-C947-18AF-0927FDE51C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9604" r="32721"/>
                  <a:stretch/>
                </p:blipFill>
                <p:spPr>
                  <a:xfrm>
                    <a:off x="3362277" y="2944918"/>
                    <a:ext cx="3813429" cy="1529183"/>
                  </a:xfrm>
                  <a:prstGeom prst="rect">
                    <a:avLst/>
                  </a:prstGeom>
                </p:spPr>
              </p:pic>
              <p:sp>
                <p:nvSpPr>
                  <p:cNvPr id="67" name="TextBox 34">
                    <a:extLst>
                      <a:ext uri="{FF2B5EF4-FFF2-40B4-BE49-F238E27FC236}">
                        <a16:creationId xmlns:a16="http://schemas.microsoft.com/office/drawing/2014/main" id="{B094C107-8978-C65E-F83D-4FFFBA6810CA}"/>
                      </a:ext>
                    </a:extLst>
                  </p:cNvPr>
                  <p:cNvSpPr txBox="1"/>
                  <p:nvPr/>
                </p:nvSpPr>
                <p:spPr>
                  <a:xfrm>
                    <a:off x="3708873" y="4386027"/>
                    <a:ext cx="3120237" cy="2916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ts val="1000"/>
                      </a:spcBef>
                      <a:buClr>
                        <a:srgbClr val="39472D"/>
                      </a:buClr>
                    </a:pPr>
                    <a:r>
                      <a:rPr lang="en-US" altLang="ko-KR" sz="1400" b="1" dirty="0"/>
                      <a:t>(b) VGG16</a:t>
                    </a:r>
                    <a:endParaRPr lang="ko-KR" altLang="en-US" sz="1400" b="1" dirty="0"/>
                  </a:p>
                </p:txBody>
              </p:sp>
              <p:pic>
                <p:nvPicPr>
                  <p:cNvPr id="19" name="내용 개체 틀 15">
                    <a:extLst>
                      <a:ext uri="{FF2B5EF4-FFF2-40B4-BE49-F238E27FC236}">
                        <a16:creationId xmlns:a16="http://schemas.microsoft.com/office/drawing/2014/main" id="{775F8CE0-FEF1-DE6B-EE21-908AF386F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7456" r="33746"/>
                  <a:stretch/>
                </p:blipFill>
                <p:spPr>
                  <a:xfrm>
                    <a:off x="3362277" y="4632707"/>
                    <a:ext cx="3813429" cy="1493986"/>
                  </a:xfrm>
                  <a:prstGeom prst="rect">
                    <a:avLst/>
                  </a:prstGeom>
                </p:spPr>
              </p:pic>
              <p:sp>
                <p:nvSpPr>
                  <p:cNvPr id="74" name="TextBox 34">
                    <a:extLst>
                      <a:ext uri="{FF2B5EF4-FFF2-40B4-BE49-F238E27FC236}">
                        <a16:creationId xmlns:a16="http://schemas.microsoft.com/office/drawing/2014/main" id="{75592BD6-DB0E-D8B1-5EA3-D7095621A59C}"/>
                      </a:ext>
                    </a:extLst>
                  </p:cNvPr>
                  <p:cNvSpPr txBox="1"/>
                  <p:nvPr/>
                </p:nvSpPr>
                <p:spPr>
                  <a:xfrm>
                    <a:off x="3708873" y="6114317"/>
                    <a:ext cx="3120237" cy="2916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ts val="1000"/>
                      </a:spcBef>
                      <a:buClr>
                        <a:srgbClr val="39472D"/>
                      </a:buClr>
                    </a:pPr>
                    <a:r>
                      <a:rPr lang="en-US" altLang="ko-KR" sz="1400" b="1" dirty="0"/>
                      <a:t>(d) </a:t>
                    </a:r>
                    <a:r>
                      <a:rPr lang="en-US" altLang="ko-KR" sz="1400" b="1" dirty="0" err="1"/>
                      <a:t>SimSiam</a:t>
                    </a:r>
                    <a:r>
                      <a:rPr lang="en-US" altLang="ko-KR" sz="1400" b="1" dirty="0"/>
                      <a:t> (Simple Siamese)</a:t>
                    </a:r>
                    <a:endParaRPr lang="ko-KR" altLang="en-US" sz="1400" b="1" dirty="0"/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60293179-AE91-D431-9294-263304E3751B}"/>
                    </a:ext>
                  </a:extLst>
                </p:cNvPr>
                <p:cNvGrpSpPr/>
                <p:nvPr/>
              </p:nvGrpSpPr>
              <p:grpSpPr>
                <a:xfrm>
                  <a:off x="7604936" y="2940894"/>
                  <a:ext cx="3873894" cy="3465041"/>
                  <a:chOff x="7604936" y="2940894"/>
                  <a:chExt cx="3873894" cy="3465041"/>
                </a:xfrm>
              </p:grpSpPr>
              <p:pic>
                <p:nvPicPr>
                  <p:cNvPr id="14" name="그림 13">
                    <a:extLst>
                      <a:ext uri="{FF2B5EF4-FFF2-40B4-BE49-F238E27FC236}">
                        <a16:creationId xmlns:a16="http://schemas.microsoft.com/office/drawing/2014/main" id="{8C659518-5747-4C6A-9331-C05A8C214A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8850" r="32266"/>
                  <a:stretch/>
                </p:blipFill>
                <p:spPr>
                  <a:xfrm>
                    <a:off x="7604936" y="2940894"/>
                    <a:ext cx="3873894" cy="1537230"/>
                  </a:xfrm>
                  <a:prstGeom prst="rect">
                    <a:avLst/>
                  </a:prstGeom>
                </p:spPr>
              </p:pic>
              <p:sp>
                <p:nvSpPr>
                  <p:cNvPr id="73" name="TextBox 34">
                    <a:extLst>
                      <a:ext uri="{FF2B5EF4-FFF2-40B4-BE49-F238E27FC236}">
                        <a16:creationId xmlns:a16="http://schemas.microsoft.com/office/drawing/2014/main" id="{49D9D5D4-A3EE-9A62-B123-B73C5BB8E3F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1765" y="4386027"/>
                    <a:ext cx="3120237" cy="2916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ts val="1000"/>
                      </a:spcBef>
                      <a:buClr>
                        <a:srgbClr val="39472D"/>
                      </a:buClr>
                    </a:pPr>
                    <a:r>
                      <a:rPr lang="en-US" altLang="ko-KR" sz="1400" b="1" dirty="0"/>
                      <a:t>(c) ViT (Vision Transformer)</a:t>
                    </a:r>
                    <a:endParaRPr lang="ko-KR" altLang="en-US" sz="1400" b="1" dirty="0"/>
                  </a:p>
                </p:txBody>
              </p:sp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5AD25FF1-03B9-6D8F-BAD5-FC9BAF805B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6722" r="33499" b="9127"/>
                  <a:stretch/>
                </p:blipFill>
                <p:spPr>
                  <a:xfrm>
                    <a:off x="7604936" y="4591193"/>
                    <a:ext cx="3873894" cy="1577014"/>
                  </a:xfrm>
                  <a:prstGeom prst="rect">
                    <a:avLst/>
                  </a:prstGeom>
                </p:spPr>
              </p:pic>
              <p:sp>
                <p:nvSpPr>
                  <p:cNvPr id="75" name="TextBox 34">
                    <a:extLst>
                      <a:ext uri="{FF2B5EF4-FFF2-40B4-BE49-F238E27FC236}">
                        <a16:creationId xmlns:a16="http://schemas.microsoft.com/office/drawing/2014/main" id="{B617122A-E718-85E9-D0C6-A9E4EECC479A}"/>
                      </a:ext>
                    </a:extLst>
                  </p:cNvPr>
                  <p:cNvSpPr txBox="1"/>
                  <p:nvPr/>
                </p:nvSpPr>
                <p:spPr>
                  <a:xfrm>
                    <a:off x="7853019" y="6114317"/>
                    <a:ext cx="3377730" cy="2916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ts val="1000"/>
                      </a:spcBef>
                      <a:buClr>
                        <a:srgbClr val="39472D"/>
                      </a:buClr>
                    </a:pPr>
                    <a:r>
                      <a:rPr lang="en-US" altLang="ko-KR" sz="1400" b="1" dirty="0">
                        <a:solidFill>
                          <a:srgbClr val="FF0000"/>
                        </a:solidFill>
                      </a:rPr>
                      <a:t>(e) </a:t>
                    </a:r>
                    <a:r>
                      <a:rPr lang="en-US" altLang="ko-KR" sz="1400" b="1" dirty="0" err="1">
                        <a:solidFill>
                          <a:srgbClr val="FF0000"/>
                        </a:solidFill>
                      </a:rPr>
                      <a:t>HViT</a:t>
                    </a:r>
                    <a:r>
                      <a:rPr lang="en-US" altLang="ko-KR" sz="1400" b="1" dirty="0">
                        <a:solidFill>
                          <a:srgbClr val="FF0000"/>
                        </a:solidFill>
                      </a:rPr>
                      <a:t> (Hyperbolic Vision Transformer)</a:t>
                    </a:r>
                    <a:endParaRPr lang="ko-KR" altLang="en-US" sz="1400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sp>
            <p:nvSpPr>
              <p:cNvPr id="90" name="오른쪽 중괄호[R] 17">
                <a:extLst>
                  <a:ext uri="{FF2B5EF4-FFF2-40B4-BE49-F238E27FC236}">
                    <a16:creationId xmlns:a16="http://schemas.microsoft.com/office/drawing/2014/main" id="{0E050E00-A01E-6910-F209-5261A0B01D37}"/>
                  </a:ext>
                </a:extLst>
              </p:cNvPr>
              <p:cNvSpPr/>
              <p:nvPr/>
            </p:nvSpPr>
            <p:spPr>
              <a:xfrm flipH="1">
                <a:off x="2743200" y="3083823"/>
                <a:ext cx="367279" cy="3168144"/>
              </a:xfrm>
              <a:prstGeom prst="rightBrace">
                <a:avLst>
                  <a:gd name="adj1" fmla="val 4088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000"/>
              </a:p>
            </p:txBody>
          </p:sp>
        </p:grpSp>
        <p:sp>
          <p:nvSpPr>
            <p:cNvPr id="92" name="TextBox 34">
              <a:extLst>
                <a:ext uri="{FF2B5EF4-FFF2-40B4-BE49-F238E27FC236}">
                  <a16:creationId xmlns:a16="http://schemas.microsoft.com/office/drawing/2014/main" id="{5236CBD3-0D13-34AB-8B8D-057DACB9BBF0}"/>
                </a:ext>
              </a:extLst>
            </p:cNvPr>
            <p:cNvSpPr txBox="1"/>
            <p:nvPr/>
          </p:nvSpPr>
          <p:spPr>
            <a:xfrm>
              <a:off x="3537841" y="6407337"/>
              <a:ext cx="5021665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10.] Experimental Results: Top-3 Image Retrieval Results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623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2E2D4-0C2B-D9B3-E239-8F05F6AFA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A2224CA1-5E88-97AE-AC22-D20A90ACC194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ECCF3CA-D4CE-F074-0389-14F23A7EA8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EC71C350-56F3-B7B2-5635-CA7C7D4A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30BAA1E5-516B-FFB7-1E07-356F5D557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93C78A93-8EE1-D700-3ED0-DBD725DE6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79A4C9-2E9C-E352-276A-50BF589C25AC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4DBEB925-8F83-C413-D363-E16D491C4ECF}"/>
                </a:ext>
              </a:extLst>
            </p:cNvPr>
            <p:cNvSpPr txBox="1"/>
            <p:nvPr/>
          </p:nvSpPr>
          <p:spPr>
            <a:xfrm>
              <a:off x="10569415" y="80714"/>
              <a:ext cx="158383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16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2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21A73FFD-26B4-ACE2-0C4E-CB21D2A13B16}"/>
                </a:ext>
              </a:extLst>
            </p:cNvPr>
            <p:cNvSpPr txBox="1"/>
            <p:nvPr/>
          </p:nvSpPr>
          <p:spPr>
            <a:xfrm>
              <a:off x="98465" y="85803"/>
              <a:ext cx="267013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[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멋쟁이사자처럼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] AI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엔지니어 </a:t>
              </a:r>
              <a:b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</a:b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심화 부트캠프 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(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이미지 처리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)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 </a:t>
              </a:r>
              <a:endParaRPr lang="en-US" sz="11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FA7A14BE-4FB3-BC08-6A15-81CDA7484C12}"/>
              </a:ext>
            </a:extLst>
          </p:cNvPr>
          <p:cNvGrpSpPr/>
          <p:nvPr/>
        </p:nvGrpSpPr>
        <p:grpSpPr>
          <a:xfrm>
            <a:off x="1043934" y="2164502"/>
            <a:ext cx="1783960" cy="2453842"/>
            <a:chOff x="1043934" y="2164502"/>
            <a:chExt cx="1783960" cy="245384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BCED7F-14EC-0BD2-694F-29BB50A73FC8}"/>
                </a:ext>
              </a:extLst>
            </p:cNvPr>
            <p:cNvSpPr txBox="1"/>
            <p:nvPr/>
          </p:nvSpPr>
          <p:spPr>
            <a:xfrm>
              <a:off x="1181844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OVERVIEW</a:t>
              </a:r>
              <a:endParaRPr lang="ko-KR" altLang="en-US" dirty="0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C06B0E3-9BFB-D547-AC83-4781D7159B41}"/>
                </a:ext>
              </a:extLst>
            </p:cNvPr>
            <p:cNvGrpSpPr/>
            <p:nvPr/>
          </p:nvGrpSpPr>
          <p:grpSpPr>
            <a:xfrm>
              <a:off x="1043934" y="2834385"/>
              <a:ext cx="1783960" cy="1783959"/>
              <a:chOff x="1670846" y="2694637"/>
              <a:chExt cx="1583831" cy="158383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775CCAE-DEBB-1EA9-49E4-11E84ADB7CEC}"/>
                  </a:ext>
                </a:extLst>
              </p:cNvPr>
              <p:cNvSpPr/>
              <p:nvPr/>
            </p:nvSpPr>
            <p:spPr>
              <a:xfrm>
                <a:off x="1670846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7DB9CC71-6688-2EED-01BC-FB89E3887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37669" y="3258981"/>
                <a:ext cx="289251" cy="289251"/>
              </a:xfrm>
              <a:prstGeom prst="rect">
                <a:avLst/>
              </a:prstGeom>
              <a:noFill/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FB4B99A-F0A7-53F1-DBFE-7B595ECCF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32290" y="3071427"/>
                <a:ext cx="856124" cy="85612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318C5ECC-A626-8AC6-F943-FB1229E5BBC0}"/>
              </a:ext>
            </a:extLst>
          </p:cNvPr>
          <p:cNvGrpSpPr/>
          <p:nvPr/>
        </p:nvGrpSpPr>
        <p:grpSpPr>
          <a:xfrm>
            <a:off x="3817324" y="2164502"/>
            <a:ext cx="1783960" cy="2453842"/>
            <a:chOff x="3817324" y="2164502"/>
            <a:chExt cx="1783960" cy="245384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17E7C5C-13FF-502E-4C3C-BA1599330853}"/>
                </a:ext>
              </a:extLst>
            </p:cNvPr>
            <p:cNvGrpSpPr/>
            <p:nvPr/>
          </p:nvGrpSpPr>
          <p:grpSpPr>
            <a:xfrm>
              <a:off x="3817324" y="2834385"/>
              <a:ext cx="1783960" cy="1783959"/>
              <a:chOff x="3509921" y="2694637"/>
              <a:chExt cx="1583831" cy="1583831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EBB4801F-2C1A-AA2B-775B-45D559249B47}"/>
                  </a:ext>
                </a:extLst>
              </p:cNvPr>
              <p:cNvSpPr/>
              <p:nvPr/>
            </p:nvSpPr>
            <p:spPr>
              <a:xfrm>
                <a:off x="3509921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65CC774E-24CE-4B4E-C918-84090D485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4511" y="3113696"/>
                <a:ext cx="777058" cy="777056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5CB7B65-9D2E-7FE5-E8C5-9815DA852F91}"/>
                </a:ext>
              </a:extLst>
            </p:cNvPr>
            <p:cNvSpPr txBox="1"/>
            <p:nvPr/>
          </p:nvSpPr>
          <p:spPr>
            <a:xfrm>
              <a:off x="3957948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RESULTS</a:t>
              </a:r>
              <a:endParaRPr lang="ko-KR" altLang="en-US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A9FCB8D-FEEF-F929-C976-5064B1B88D50}"/>
              </a:ext>
            </a:extLst>
          </p:cNvPr>
          <p:cNvGrpSpPr/>
          <p:nvPr/>
        </p:nvGrpSpPr>
        <p:grpSpPr>
          <a:xfrm>
            <a:off x="6590714" y="2164502"/>
            <a:ext cx="1783960" cy="2453842"/>
            <a:chOff x="6590714" y="2164502"/>
            <a:chExt cx="1783960" cy="245384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B71EC4B-D0F3-5ED9-2DE1-0B8B99D2D9AA}"/>
                </a:ext>
              </a:extLst>
            </p:cNvPr>
            <p:cNvGrpSpPr/>
            <p:nvPr/>
          </p:nvGrpSpPr>
          <p:grpSpPr>
            <a:xfrm>
              <a:off x="6590714" y="2834385"/>
              <a:ext cx="1783960" cy="1783959"/>
              <a:chOff x="6901335" y="2694637"/>
              <a:chExt cx="1583831" cy="158383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E31F5E5-2590-0768-9AFF-FD6D19E829BC}"/>
                  </a:ext>
                </a:extLst>
              </p:cNvPr>
              <p:cNvSpPr/>
              <p:nvPr/>
            </p:nvSpPr>
            <p:spPr>
              <a:xfrm>
                <a:off x="6901335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4904FA49-4DAA-6383-9431-5E8D449672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78125" y="3071426"/>
                <a:ext cx="830250" cy="830250"/>
              </a:xfrm>
              <a:prstGeom prst="rect">
                <a:avLst/>
              </a:prstGeom>
              <a:noFill/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5445B16-29F0-4202-92CC-7BA5D481D125}"/>
                </a:ext>
              </a:extLst>
            </p:cNvPr>
            <p:cNvSpPr txBox="1"/>
            <p:nvPr/>
          </p:nvSpPr>
          <p:spPr>
            <a:xfrm>
              <a:off x="6734052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TECHNICAL REPORT</a:t>
              </a:r>
              <a:endParaRPr lang="ko-KR" altLang="en-US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EC08A35-B5AB-FF5F-680C-1930DFE2FAB7}"/>
              </a:ext>
            </a:extLst>
          </p:cNvPr>
          <p:cNvGrpSpPr/>
          <p:nvPr/>
        </p:nvGrpSpPr>
        <p:grpSpPr>
          <a:xfrm>
            <a:off x="9364105" y="2287612"/>
            <a:ext cx="1783960" cy="2400205"/>
            <a:chOff x="9364105" y="2287612"/>
            <a:chExt cx="1783960" cy="240020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9BD0067-59ED-E36B-F938-231210C26BA7}"/>
                </a:ext>
              </a:extLst>
            </p:cNvPr>
            <p:cNvGrpSpPr/>
            <p:nvPr/>
          </p:nvGrpSpPr>
          <p:grpSpPr>
            <a:xfrm>
              <a:off x="9364105" y="2903858"/>
              <a:ext cx="1783960" cy="1783959"/>
              <a:chOff x="9777499" y="2694637"/>
              <a:chExt cx="1583831" cy="1583831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B0EEB6E7-A8B0-BEBB-DCF2-B52F3EAC3E8F}"/>
                  </a:ext>
                </a:extLst>
              </p:cNvPr>
              <p:cNvSpPr/>
              <p:nvPr/>
            </p:nvSpPr>
            <p:spPr>
              <a:xfrm>
                <a:off x="9777499" y="2694637"/>
                <a:ext cx="1583831" cy="1583831"/>
              </a:xfrm>
              <a:prstGeom prst="ellipse">
                <a:avLst/>
              </a:prstGeom>
              <a:solidFill>
                <a:srgbClr val="FFC000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E4136346-F3B3-1DA4-AE96-8D3E391AC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79360" y="2996498"/>
                <a:ext cx="980108" cy="980106"/>
              </a:xfrm>
              <a:prstGeom prst="rect">
                <a:avLst/>
              </a:prstGeom>
              <a:noFill/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39FF00-4FB9-6ABC-93B5-B118B073F467}"/>
                </a:ext>
              </a:extLst>
            </p:cNvPr>
            <p:cNvSpPr txBox="1"/>
            <p:nvPr/>
          </p:nvSpPr>
          <p:spPr>
            <a:xfrm>
              <a:off x="9507444" y="2287612"/>
              <a:ext cx="1502712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CONCLUSION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34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FE9A-22F1-D7EB-6D3A-861280469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ACEAC8-AFBC-3628-83A9-398E714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BB316E-E2F9-5735-54C3-3AC18701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C6163E-9EA7-B96F-712A-1883203AFB1C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6" name="Object 39">
              <a:extLst>
                <a:ext uri="{FF2B5EF4-FFF2-40B4-BE49-F238E27FC236}">
                  <a16:creationId xmlns:a16="http://schemas.microsoft.com/office/drawing/2014/main" id="{352D0338-9898-E8A1-E9E7-52405742F543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7" name="Object 40">
              <a:extLst>
                <a:ext uri="{FF2B5EF4-FFF2-40B4-BE49-F238E27FC236}">
                  <a16:creationId xmlns:a16="http://schemas.microsoft.com/office/drawing/2014/main" id="{EBAA3F72-F3A7-6DD2-AC5E-9258A77BF45E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8" name="Object 41">
              <a:extLst>
                <a:ext uri="{FF2B5EF4-FFF2-40B4-BE49-F238E27FC236}">
                  <a16:creationId xmlns:a16="http://schemas.microsoft.com/office/drawing/2014/main" id="{B2E51093-3E45-97B2-165C-C725016F5FF0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9" name="Object 42">
              <a:extLst>
                <a:ext uri="{FF2B5EF4-FFF2-40B4-BE49-F238E27FC236}">
                  <a16:creationId xmlns:a16="http://schemas.microsoft.com/office/drawing/2014/main" id="{3E1EFC08-4A10-5128-C655-EB463A99D8D0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26" name="Object 43">
              <a:extLst>
                <a:ext uri="{FF2B5EF4-FFF2-40B4-BE49-F238E27FC236}">
                  <a16:creationId xmlns:a16="http://schemas.microsoft.com/office/drawing/2014/main" id="{BD206FB9-7DDE-0A91-4982-B6C12F43674B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931427-E83C-1B19-8324-4D152B16EDEA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1EEF427-BEB9-1999-61E1-AF99EE39B721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4455202-9893-D301-9C5A-89357D8C069D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F6C87D8-93AF-16B3-9333-25FD8331D41A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16A3092-2197-6F59-E8A8-A2D6688C26C0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03CE563-C714-0180-CFD5-BAAB156ACD11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9E247B2-4F1A-AE7A-4093-608035ED901E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863147-EA1D-4E8F-940D-289F7C8E70E0}"/>
              </a:ext>
            </a:extLst>
          </p:cNvPr>
          <p:cNvGrpSpPr/>
          <p:nvPr/>
        </p:nvGrpSpPr>
        <p:grpSpPr>
          <a:xfrm>
            <a:off x="591411" y="1768362"/>
            <a:ext cx="11000339" cy="4573645"/>
            <a:chOff x="516048" y="1607689"/>
            <a:chExt cx="11000339" cy="4573645"/>
          </a:xfrm>
        </p:grpSpPr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62E06368-58EA-47CE-9C09-800845659FB8}"/>
                </a:ext>
              </a:extLst>
            </p:cNvPr>
            <p:cNvSpPr/>
            <p:nvPr/>
          </p:nvSpPr>
          <p:spPr>
            <a:xfrm>
              <a:off x="4803703" y="1928514"/>
              <a:ext cx="6712684" cy="3521672"/>
            </a:xfrm>
            <a:prstGeom prst="roundRect">
              <a:avLst>
                <a:gd name="adj" fmla="val 5902"/>
              </a:avLst>
            </a:prstGeom>
            <a:solidFill>
              <a:srgbClr val="F9B3A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E9A9C56-0F1F-4CF6-9264-3A0A24B74017}"/>
                </a:ext>
              </a:extLst>
            </p:cNvPr>
            <p:cNvSpPr/>
            <p:nvPr/>
          </p:nvSpPr>
          <p:spPr>
            <a:xfrm>
              <a:off x="516048" y="3775295"/>
              <a:ext cx="5767057" cy="2018923"/>
            </a:xfrm>
            <a:prstGeom prst="roundRect">
              <a:avLst>
                <a:gd name="adj" fmla="val 12300"/>
              </a:avLst>
            </a:prstGeom>
            <a:solidFill>
              <a:srgbClr val="B8C2E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C23B36D-8DAB-46E9-B089-6B7A4117C784}"/>
                </a:ext>
              </a:extLst>
            </p:cNvPr>
            <p:cNvGrpSpPr/>
            <p:nvPr/>
          </p:nvGrpSpPr>
          <p:grpSpPr>
            <a:xfrm>
              <a:off x="675613" y="2102232"/>
              <a:ext cx="10840774" cy="3630158"/>
              <a:chOff x="1709021" y="2295355"/>
              <a:chExt cx="11921196" cy="3991952"/>
            </a:xfrm>
          </p:grpSpPr>
          <p:pic>
            <p:nvPicPr>
              <p:cNvPr id="51" name="그림 50" descr="스크린샷, 직사각형, 디자인이(가) 표시된 사진&#10;&#10;자동 생성된 설명">
                <a:extLst>
                  <a:ext uri="{FF2B5EF4-FFF2-40B4-BE49-F238E27FC236}">
                    <a16:creationId xmlns:a16="http://schemas.microsoft.com/office/drawing/2014/main" id="{308F5E50-00CF-4943-8A44-784E60D035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1716"/>
              <a:stretch/>
            </p:blipFill>
            <p:spPr>
              <a:xfrm>
                <a:off x="1709021" y="4269878"/>
                <a:ext cx="4723530" cy="2017429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DAA648EA-7D0C-416A-A540-F683D644E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432551" y="2295355"/>
                <a:ext cx="7197666" cy="3489164"/>
              </a:xfrm>
              <a:prstGeom prst="rect">
                <a:avLst/>
              </a:prstGeom>
            </p:spPr>
          </p:pic>
        </p:grpSp>
        <p:sp>
          <p:nvSpPr>
            <p:cNvPr id="104" name="TextBox 34">
              <a:extLst>
                <a:ext uri="{FF2B5EF4-FFF2-40B4-BE49-F238E27FC236}">
                  <a16:creationId xmlns:a16="http://schemas.microsoft.com/office/drawing/2014/main" id="{66D18490-4835-460A-95A5-45EB90B34BA2}"/>
                </a:ext>
              </a:extLst>
            </p:cNvPr>
            <p:cNvSpPr txBox="1"/>
            <p:nvPr/>
          </p:nvSpPr>
          <p:spPr>
            <a:xfrm>
              <a:off x="3585168" y="5918185"/>
              <a:ext cx="5021665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11.] Overview of </a:t>
              </a:r>
              <a:r>
                <a:rPr lang="en-US" altLang="ko-KR" sz="1200" b="1" dirty="0" err="1"/>
                <a:t>Modu</a:t>
              </a:r>
              <a:r>
                <a:rPr lang="en-US" altLang="ko-KR" sz="1200" b="1" dirty="0"/>
                <a:t>-Interior Project</a:t>
              </a:r>
              <a:endParaRPr lang="ko-KR" altLang="en-US" sz="1200" b="1" dirty="0"/>
            </a:p>
          </p:txBody>
        </p:sp>
        <p:sp>
          <p:nvSpPr>
            <p:cNvPr id="106" name="TextBox 34">
              <a:extLst>
                <a:ext uri="{FF2B5EF4-FFF2-40B4-BE49-F238E27FC236}">
                  <a16:creationId xmlns:a16="http://schemas.microsoft.com/office/drawing/2014/main" id="{EFCAF948-02FE-42A4-8611-D834DEC2BD5A}"/>
                </a:ext>
              </a:extLst>
            </p:cNvPr>
            <p:cNvSpPr txBox="1"/>
            <p:nvPr/>
          </p:nvSpPr>
          <p:spPr>
            <a:xfrm>
              <a:off x="888743" y="3454470"/>
              <a:ext cx="5021665" cy="2916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400" b="1" dirty="0"/>
                <a:t>Image Generation</a:t>
              </a:r>
              <a:endParaRPr lang="ko-KR" altLang="en-US" sz="1200" b="1" dirty="0"/>
            </a:p>
          </p:txBody>
        </p:sp>
        <p:sp>
          <p:nvSpPr>
            <p:cNvPr id="107" name="TextBox 34">
              <a:extLst>
                <a:ext uri="{FF2B5EF4-FFF2-40B4-BE49-F238E27FC236}">
                  <a16:creationId xmlns:a16="http://schemas.microsoft.com/office/drawing/2014/main" id="{1EF2E09B-7FC7-4A5B-AF05-79248B1E0679}"/>
                </a:ext>
              </a:extLst>
            </p:cNvPr>
            <p:cNvSpPr txBox="1"/>
            <p:nvPr/>
          </p:nvSpPr>
          <p:spPr>
            <a:xfrm>
              <a:off x="5732884" y="1607689"/>
              <a:ext cx="5021665" cy="2916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400" b="1" dirty="0"/>
                <a:t>Image Retrieval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3248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93B7-2830-0254-1D5B-0C4BB4FE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011A77E1-0352-4F0F-B8CA-6494DC2CEC4A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1426372-0E30-E7A6-88E4-3BB78D70040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BAECFA5E-47B6-D917-AC21-4C7E5730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902BC81D-F6B5-8C32-B0C6-ECD17C838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AA2CF799-D757-E4BE-C350-F992A1E9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983DB2-E8D4-97C2-BE0D-DD3BC936516C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D05903F6-1936-1DB2-4B13-6F3606D85F7D}"/>
                </a:ext>
              </a:extLst>
            </p:cNvPr>
            <p:cNvSpPr txBox="1"/>
            <p:nvPr/>
          </p:nvSpPr>
          <p:spPr>
            <a:xfrm>
              <a:off x="10569415" y="80714"/>
              <a:ext cx="158383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16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2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C4593CF3-F5AA-8097-B121-3604066C6359}"/>
                </a:ext>
              </a:extLst>
            </p:cNvPr>
            <p:cNvSpPr txBox="1"/>
            <p:nvPr/>
          </p:nvSpPr>
          <p:spPr>
            <a:xfrm>
              <a:off x="98465" y="85803"/>
              <a:ext cx="267013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[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멋쟁이사자처럼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] AI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엔지니어 </a:t>
              </a:r>
              <a:b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</a:b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심화 부트캠프 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(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이미지 처리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)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 </a:t>
              </a:r>
              <a:endParaRPr lang="en-US" sz="11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E41520A-E32E-0A7B-6A3D-5DE90F96C584}"/>
              </a:ext>
            </a:extLst>
          </p:cNvPr>
          <p:cNvGrpSpPr/>
          <p:nvPr/>
        </p:nvGrpSpPr>
        <p:grpSpPr>
          <a:xfrm>
            <a:off x="1043934" y="2164502"/>
            <a:ext cx="1783960" cy="2453842"/>
            <a:chOff x="1043934" y="2164502"/>
            <a:chExt cx="1783960" cy="245384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FB10307-E016-0D06-747A-863FB28C8089}"/>
                </a:ext>
              </a:extLst>
            </p:cNvPr>
            <p:cNvSpPr txBox="1"/>
            <p:nvPr/>
          </p:nvSpPr>
          <p:spPr>
            <a:xfrm>
              <a:off x="1181844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OVERVIEW</a:t>
              </a:r>
              <a:endParaRPr lang="ko-KR" altLang="en-US" dirty="0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4424A17-571B-3C30-E88C-0392D266B319}"/>
                </a:ext>
              </a:extLst>
            </p:cNvPr>
            <p:cNvGrpSpPr/>
            <p:nvPr/>
          </p:nvGrpSpPr>
          <p:grpSpPr>
            <a:xfrm>
              <a:off x="1043934" y="2834385"/>
              <a:ext cx="1783960" cy="1783959"/>
              <a:chOff x="1670846" y="2694637"/>
              <a:chExt cx="1583831" cy="158383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E4BAC042-D32C-2F50-9DEF-ED9E07F2E26E}"/>
                  </a:ext>
                </a:extLst>
              </p:cNvPr>
              <p:cNvSpPr/>
              <p:nvPr/>
            </p:nvSpPr>
            <p:spPr>
              <a:xfrm>
                <a:off x="1670846" y="2694637"/>
                <a:ext cx="1583831" cy="1583831"/>
              </a:xfrm>
              <a:prstGeom prst="ellipse">
                <a:avLst/>
              </a:prstGeom>
              <a:solidFill>
                <a:srgbClr val="FFC000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BCCBCF28-B29B-BA4C-D5EE-2FC5BA918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37669" y="3258981"/>
                <a:ext cx="289251" cy="289251"/>
              </a:xfrm>
              <a:prstGeom prst="rect">
                <a:avLst/>
              </a:prstGeom>
              <a:noFill/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F218D73-30E7-2D5C-6DCA-0E994D110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32290" y="3071427"/>
                <a:ext cx="856124" cy="85612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1B1716E-8827-CABD-CADE-2B492657ABCD}"/>
              </a:ext>
            </a:extLst>
          </p:cNvPr>
          <p:cNvGrpSpPr/>
          <p:nvPr/>
        </p:nvGrpSpPr>
        <p:grpSpPr>
          <a:xfrm>
            <a:off x="3817324" y="2164502"/>
            <a:ext cx="1783960" cy="2453842"/>
            <a:chOff x="3817324" y="2164502"/>
            <a:chExt cx="1783960" cy="245384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58342B8-1DA3-B0D2-5CA4-9C42DFA70CC8}"/>
                </a:ext>
              </a:extLst>
            </p:cNvPr>
            <p:cNvGrpSpPr/>
            <p:nvPr/>
          </p:nvGrpSpPr>
          <p:grpSpPr>
            <a:xfrm>
              <a:off x="3817324" y="2834385"/>
              <a:ext cx="1783960" cy="1783959"/>
              <a:chOff x="3509921" y="2694637"/>
              <a:chExt cx="1583831" cy="1583831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E4832571-67A4-B1E2-DF2D-FCF6FBF6A172}"/>
                  </a:ext>
                </a:extLst>
              </p:cNvPr>
              <p:cNvSpPr/>
              <p:nvPr/>
            </p:nvSpPr>
            <p:spPr>
              <a:xfrm>
                <a:off x="3509921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957BF84-1212-4225-21E5-471C38A51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4511" y="3113696"/>
                <a:ext cx="777058" cy="777056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CE93000-E6A1-E620-473D-2A5553FF3188}"/>
                </a:ext>
              </a:extLst>
            </p:cNvPr>
            <p:cNvSpPr txBox="1"/>
            <p:nvPr/>
          </p:nvSpPr>
          <p:spPr>
            <a:xfrm>
              <a:off x="3957948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RESULTS</a:t>
              </a:r>
              <a:endParaRPr lang="ko-KR" altLang="en-US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130F4BD-C565-9069-FFF6-9118647EFA7F}"/>
              </a:ext>
            </a:extLst>
          </p:cNvPr>
          <p:cNvGrpSpPr/>
          <p:nvPr/>
        </p:nvGrpSpPr>
        <p:grpSpPr>
          <a:xfrm>
            <a:off x="6590714" y="2164502"/>
            <a:ext cx="1783960" cy="2453842"/>
            <a:chOff x="6590714" y="2164502"/>
            <a:chExt cx="1783960" cy="245384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901F1F6-34B3-93D0-9D81-96E549780B89}"/>
                </a:ext>
              </a:extLst>
            </p:cNvPr>
            <p:cNvGrpSpPr/>
            <p:nvPr/>
          </p:nvGrpSpPr>
          <p:grpSpPr>
            <a:xfrm>
              <a:off x="6590714" y="2834385"/>
              <a:ext cx="1783960" cy="1783959"/>
              <a:chOff x="6901335" y="2694637"/>
              <a:chExt cx="1583831" cy="158383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705D53D7-6E46-10AC-AE1E-993376A9AC03}"/>
                  </a:ext>
                </a:extLst>
              </p:cNvPr>
              <p:cNvSpPr/>
              <p:nvPr/>
            </p:nvSpPr>
            <p:spPr>
              <a:xfrm>
                <a:off x="6901335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A0E48337-ADDA-695F-D4EC-F9844AB32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78125" y="3071426"/>
                <a:ext cx="830250" cy="830250"/>
              </a:xfrm>
              <a:prstGeom prst="rect">
                <a:avLst/>
              </a:prstGeom>
              <a:noFill/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5F001C-1FDB-24DE-A64E-1BD63BCB83E4}"/>
                </a:ext>
              </a:extLst>
            </p:cNvPr>
            <p:cNvSpPr txBox="1"/>
            <p:nvPr/>
          </p:nvSpPr>
          <p:spPr>
            <a:xfrm>
              <a:off x="6734052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TECHNICAL REPORT</a:t>
              </a:r>
              <a:endParaRPr lang="ko-KR" altLang="en-US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BAC6F38-2A54-5672-74AC-1405CED57759}"/>
              </a:ext>
            </a:extLst>
          </p:cNvPr>
          <p:cNvGrpSpPr/>
          <p:nvPr/>
        </p:nvGrpSpPr>
        <p:grpSpPr>
          <a:xfrm>
            <a:off x="9364105" y="2287612"/>
            <a:ext cx="1783960" cy="2400205"/>
            <a:chOff x="9364105" y="2287612"/>
            <a:chExt cx="1783960" cy="240020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D924F78-DF13-156D-8EFA-1E02811AE8F7}"/>
                </a:ext>
              </a:extLst>
            </p:cNvPr>
            <p:cNvGrpSpPr/>
            <p:nvPr/>
          </p:nvGrpSpPr>
          <p:grpSpPr>
            <a:xfrm>
              <a:off x="9364105" y="2903858"/>
              <a:ext cx="1783960" cy="1783959"/>
              <a:chOff x="9777499" y="2694637"/>
              <a:chExt cx="1583831" cy="1583831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03876AE-31B6-9DC1-51E6-93E55A37E8AB}"/>
                  </a:ext>
                </a:extLst>
              </p:cNvPr>
              <p:cNvSpPr/>
              <p:nvPr/>
            </p:nvSpPr>
            <p:spPr>
              <a:xfrm>
                <a:off x="9777499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A1E57045-5602-4C00-BE92-CD941BF10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79360" y="2996498"/>
                <a:ext cx="980108" cy="980106"/>
              </a:xfrm>
              <a:prstGeom prst="rect">
                <a:avLst/>
              </a:prstGeom>
              <a:noFill/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B895460-8E18-7D5D-2966-1459F9C2D22F}"/>
                </a:ext>
              </a:extLst>
            </p:cNvPr>
            <p:cNvSpPr txBox="1"/>
            <p:nvPr/>
          </p:nvSpPr>
          <p:spPr>
            <a:xfrm>
              <a:off x="9507444" y="2287612"/>
              <a:ext cx="1502712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CONCLUSION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799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208C6-FD51-04BF-76D6-C8F6C762E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F30C8A-BAE7-C823-0EF2-76B8BE03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Limitations</a:t>
            </a:r>
          </a:p>
          <a:p>
            <a:pPr lvl="1"/>
            <a:r>
              <a:rPr lang="ko-KR" altLang="en-US" dirty="0"/>
              <a:t>원하는 가구 제품 이미지가 제대로 생성 안되는 경우</a:t>
            </a:r>
            <a:endParaRPr lang="en-US" altLang="ko-KR" dirty="0"/>
          </a:p>
          <a:p>
            <a:pPr lvl="1"/>
            <a:r>
              <a:rPr lang="ko-KR" altLang="en-US" dirty="0"/>
              <a:t>제대로 생성 되더라도 실제 제품이 없는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발전 방향</a:t>
            </a:r>
            <a:endParaRPr lang="en-US" altLang="ko-KR" dirty="0"/>
          </a:p>
          <a:p>
            <a:pPr lvl="1"/>
            <a:r>
              <a:rPr lang="ko-KR" altLang="en-US" dirty="0"/>
              <a:t>사용자의 방에 실제로 판매되는 상품</a:t>
            </a:r>
            <a:r>
              <a:rPr lang="en-US" altLang="ko-KR" dirty="0"/>
              <a:t>(</a:t>
            </a:r>
            <a:r>
              <a:rPr lang="ko-KR" altLang="en-US" dirty="0"/>
              <a:t>혹은 유사한 이미지</a:t>
            </a:r>
            <a:r>
              <a:rPr lang="en-US" altLang="ko-KR" dirty="0"/>
              <a:t>)</a:t>
            </a:r>
            <a:r>
              <a:rPr lang="ko-KR" altLang="en-US" dirty="0"/>
              <a:t>를 생성하고 추천</a:t>
            </a:r>
            <a:endParaRPr lang="en-US" altLang="ko-KR" dirty="0"/>
          </a:p>
          <a:p>
            <a:pPr lvl="1"/>
            <a:r>
              <a:rPr lang="ko-KR" altLang="en-US" dirty="0"/>
              <a:t>스타일 키워드와 제품 카테고리를 입력</a:t>
            </a:r>
            <a:endParaRPr lang="en-US" altLang="ko-KR" dirty="0"/>
          </a:p>
          <a:p>
            <a:pPr lvl="2"/>
            <a:r>
              <a:rPr lang="en-US" altLang="ko-KR" dirty="0"/>
              <a:t>1. </a:t>
            </a:r>
            <a:r>
              <a:rPr lang="ko-KR" altLang="en-US" dirty="0"/>
              <a:t>딱 맞는 제품이 있을 경우</a:t>
            </a:r>
            <a:r>
              <a:rPr lang="en-US" altLang="ko-KR" dirty="0"/>
              <a:t>, </a:t>
            </a:r>
            <a:r>
              <a:rPr lang="ko-KR" altLang="en-US" dirty="0"/>
              <a:t>제품 이미지 사용</a:t>
            </a:r>
            <a:endParaRPr lang="en-US" altLang="ko-KR" dirty="0"/>
          </a:p>
          <a:p>
            <a:pPr lvl="2"/>
            <a:r>
              <a:rPr lang="en-US" altLang="ko-KR" dirty="0"/>
              <a:t>2. </a:t>
            </a:r>
            <a:r>
              <a:rPr lang="ko-KR" altLang="en-US" dirty="0"/>
              <a:t>그렇지 않은 경우</a:t>
            </a:r>
            <a:r>
              <a:rPr lang="en-US" altLang="ko-KR" dirty="0"/>
              <a:t>, </a:t>
            </a:r>
            <a:r>
              <a:rPr lang="ko-KR" altLang="en-US" dirty="0"/>
              <a:t>생성형 모델로 제품 생성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16FD92-933D-DEE3-D388-4386A242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F91A6-3902-403A-6718-E6540D1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5DB508-E99F-4718-FBF0-3AA43C865511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6" name="Object 39">
              <a:extLst>
                <a:ext uri="{FF2B5EF4-FFF2-40B4-BE49-F238E27FC236}">
                  <a16:creationId xmlns:a16="http://schemas.microsoft.com/office/drawing/2014/main" id="{BDE176A1-6FEE-A25A-C500-923DFFBFE062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7" name="Object 40">
              <a:extLst>
                <a:ext uri="{FF2B5EF4-FFF2-40B4-BE49-F238E27FC236}">
                  <a16:creationId xmlns:a16="http://schemas.microsoft.com/office/drawing/2014/main" id="{488A30A5-8F00-F4ED-0AF8-4D7724427766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8" name="Object 41">
              <a:extLst>
                <a:ext uri="{FF2B5EF4-FFF2-40B4-BE49-F238E27FC236}">
                  <a16:creationId xmlns:a16="http://schemas.microsoft.com/office/drawing/2014/main" id="{5F56A4AC-B107-BA16-F50B-F3819DFFB160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9" name="Object 42">
              <a:extLst>
                <a:ext uri="{FF2B5EF4-FFF2-40B4-BE49-F238E27FC236}">
                  <a16:creationId xmlns:a16="http://schemas.microsoft.com/office/drawing/2014/main" id="{A55AC902-E2C2-D69D-780D-1D91F323AC98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26" name="Object 43">
              <a:extLst>
                <a:ext uri="{FF2B5EF4-FFF2-40B4-BE49-F238E27FC236}">
                  <a16:creationId xmlns:a16="http://schemas.microsoft.com/office/drawing/2014/main" id="{29895622-D1CD-3F41-55F4-1CF3D4C49827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D989743-FE14-1924-33F7-FA04AE2B4EA3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2DA3054-A94B-A8F7-1A6B-90F9926CC5D6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0E0F912-B831-6438-10DC-A54B2606A19B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A16C297-6F26-D859-54E2-C27418E37129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75815C5-3AB4-1729-9A01-E50DD3F7814C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7150622-A166-6677-EF82-4E16326507A1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775E9829-E0DB-28B0-E731-D61DC73CE9B2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TextBox 34">
            <a:extLst>
              <a:ext uri="{FF2B5EF4-FFF2-40B4-BE49-F238E27FC236}">
                <a16:creationId xmlns:a16="http://schemas.microsoft.com/office/drawing/2014/main" id="{7DE41390-60EB-4B4A-B3C1-6992C09E4C6E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QU,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Leigang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et al. Unified Text-to-Image Generation and Retrieval.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arXiv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 preprint arXiv:2406.05814, 2024.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47060D-E4AF-43BD-9986-55F1D68AF6B1}"/>
              </a:ext>
            </a:extLst>
          </p:cNvPr>
          <p:cNvGrpSpPr/>
          <p:nvPr/>
        </p:nvGrpSpPr>
        <p:grpSpPr>
          <a:xfrm>
            <a:off x="5989168" y="4111022"/>
            <a:ext cx="5652343" cy="2486854"/>
            <a:chOff x="6134688" y="4077051"/>
            <a:chExt cx="5652343" cy="24868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C69C626-38D0-41D6-9856-5543B7F1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4688" y="4077051"/>
              <a:ext cx="5652343" cy="2200572"/>
            </a:xfrm>
            <a:prstGeom prst="rect">
              <a:avLst/>
            </a:prstGeom>
          </p:spPr>
        </p:pic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5AC0CD0A-289C-4931-BB96-A179363C5C00}"/>
                </a:ext>
              </a:extLst>
            </p:cNvPr>
            <p:cNvSpPr txBox="1"/>
            <p:nvPr/>
          </p:nvSpPr>
          <p:spPr>
            <a:xfrm>
              <a:off x="6450026" y="6300756"/>
              <a:ext cx="5021665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12.] Overview of </a:t>
              </a:r>
              <a:r>
                <a:rPr lang="en-US" altLang="ko-KR" sz="1200" b="1" dirty="0" err="1"/>
                <a:t>TIGeR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549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0286D-55DD-2E5E-C121-4FBF37EB1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E432E9-E1ED-B9C1-C7BE-96CE5A18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3F46717-07CF-47AB-A273-4D18CB3EA283}"/>
              </a:ext>
            </a:extLst>
          </p:cNvPr>
          <p:cNvGrpSpPr/>
          <p:nvPr/>
        </p:nvGrpSpPr>
        <p:grpSpPr>
          <a:xfrm>
            <a:off x="926713" y="2206640"/>
            <a:ext cx="10338574" cy="3324210"/>
            <a:chOff x="926713" y="2206640"/>
            <a:chExt cx="10338574" cy="332421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E1860EF-0043-D561-F654-5ED0C9B92526}"/>
                </a:ext>
              </a:extLst>
            </p:cNvPr>
            <p:cNvGrpSpPr/>
            <p:nvPr/>
          </p:nvGrpSpPr>
          <p:grpSpPr>
            <a:xfrm>
              <a:off x="926713" y="2206640"/>
              <a:ext cx="4856349" cy="1419210"/>
              <a:chOff x="926713" y="2206640"/>
              <a:chExt cx="4856349" cy="141921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52A4F40-6308-BFC2-7CCB-07E6F98CA4A8}"/>
                  </a:ext>
                </a:extLst>
              </p:cNvPr>
              <p:cNvSpPr/>
              <p:nvPr/>
            </p:nvSpPr>
            <p:spPr>
              <a:xfrm>
                <a:off x="926713" y="2206640"/>
                <a:ext cx="1419210" cy="1419210"/>
              </a:xfrm>
              <a:prstGeom prst="ellipse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339B6E6D-2EDA-F320-08AB-4F9EFA3F6393}"/>
                  </a:ext>
                </a:extLst>
              </p:cNvPr>
              <p:cNvSpPr/>
              <p:nvPr/>
            </p:nvSpPr>
            <p:spPr>
              <a:xfrm>
                <a:off x="2536811" y="2565400"/>
                <a:ext cx="3246251" cy="1060450"/>
              </a:xfrm>
              <a:prstGeom prst="roundRect">
                <a:avLst>
                  <a:gd name="adj" fmla="val 816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데이터 수집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데이터 전처리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웹 구현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스타일 맞춤 가구 생성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이미지 생성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),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88562-9FF9-8AC6-C1FA-D82E196425C0}"/>
                  </a:ext>
                </a:extLst>
              </p:cNvPr>
              <p:cNvSpPr txBox="1"/>
              <p:nvPr/>
            </p:nvSpPr>
            <p:spPr>
              <a:xfrm>
                <a:off x="2536811" y="2216843"/>
                <a:ext cx="3246251" cy="348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dirty="0">
                    <a:latin typeface="+mj-ea"/>
                    <a:ea typeface="+mj-ea"/>
                  </a:rPr>
                  <a:t>노혜정</a:t>
                </a:r>
                <a:endParaRPr lang="en-US" altLang="ko-KR" sz="18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6A950CD-06B5-A816-A666-586C3F6E9E54}"/>
                </a:ext>
              </a:extLst>
            </p:cNvPr>
            <p:cNvGrpSpPr/>
            <p:nvPr/>
          </p:nvGrpSpPr>
          <p:grpSpPr>
            <a:xfrm>
              <a:off x="6408938" y="2206640"/>
              <a:ext cx="4856349" cy="1419210"/>
              <a:chOff x="6408938" y="2206640"/>
              <a:chExt cx="4856349" cy="1419210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FEC36AC1-2DBC-CFE7-9448-BDF8738AD562}"/>
                  </a:ext>
                </a:extLst>
              </p:cNvPr>
              <p:cNvSpPr/>
              <p:nvPr/>
            </p:nvSpPr>
            <p:spPr>
              <a:xfrm>
                <a:off x="6408938" y="2206640"/>
                <a:ext cx="1419210" cy="1419210"/>
              </a:xfrm>
              <a:prstGeom prst="ellipse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B4F982B1-892D-9F8F-67DF-5184370BBF3C}"/>
                  </a:ext>
                </a:extLst>
              </p:cNvPr>
              <p:cNvSpPr/>
              <p:nvPr/>
            </p:nvSpPr>
            <p:spPr>
              <a:xfrm>
                <a:off x="8019036" y="2565400"/>
                <a:ext cx="3246251" cy="1060450"/>
              </a:xfrm>
              <a:prstGeom prst="roundRect">
                <a:avLst>
                  <a:gd name="adj" fmla="val 816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데이터 수집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데이터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전처리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tx1"/>
                    </a:solidFill>
                  </a:rPr>
                  <a:t>유사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제품 추천 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이미지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검색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),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bg1">
                        <a:lumMod val="65000"/>
                      </a:schemeClr>
                    </a:solidFill>
                  </a:rPr>
                  <a:t>객체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인식 모델 학습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5270C4-8A2C-42D9-EE75-CC5029B66CAA}"/>
                  </a:ext>
                </a:extLst>
              </p:cNvPr>
              <p:cNvSpPr txBox="1"/>
              <p:nvPr/>
            </p:nvSpPr>
            <p:spPr>
              <a:xfrm>
                <a:off x="8019036" y="2216843"/>
                <a:ext cx="3246251" cy="348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800" dirty="0">
                    <a:solidFill>
                      <a:schemeClr val="tx1"/>
                    </a:solidFill>
                    <a:latin typeface="+mj-ea"/>
                    <a:ea typeface="+mj-ea"/>
                  </a:rPr>
                  <a:t>박윤수</a:t>
                </a:r>
                <a:endParaRPr lang="en-US" altLang="ko-KR" sz="18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E1881CA-B543-B568-B5F8-B9D4D102AB36}"/>
                </a:ext>
              </a:extLst>
            </p:cNvPr>
            <p:cNvGrpSpPr/>
            <p:nvPr/>
          </p:nvGrpSpPr>
          <p:grpSpPr>
            <a:xfrm>
              <a:off x="926713" y="4111640"/>
              <a:ext cx="4856349" cy="1419210"/>
              <a:chOff x="926713" y="4111640"/>
              <a:chExt cx="4856349" cy="141921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B96BE46-C2C2-1B5B-8C3D-C9F512F24850}"/>
                  </a:ext>
                </a:extLst>
              </p:cNvPr>
              <p:cNvSpPr/>
              <p:nvPr/>
            </p:nvSpPr>
            <p:spPr>
              <a:xfrm>
                <a:off x="926713" y="4111640"/>
                <a:ext cx="1419210" cy="1419210"/>
              </a:xfrm>
              <a:prstGeom prst="ellipse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7CB6CB1C-31AD-9E5F-9341-3FA8AAD1A743}"/>
                  </a:ext>
                </a:extLst>
              </p:cNvPr>
              <p:cNvSpPr/>
              <p:nvPr/>
            </p:nvSpPr>
            <p:spPr>
              <a:xfrm>
                <a:off x="2536811" y="4470400"/>
                <a:ext cx="3246251" cy="1060450"/>
              </a:xfrm>
              <a:prstGeom prst="roundRect">
                <a:avLst>
                  <a:gd name="adj" fmla="val 816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데이터 수집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데이터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전처리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tx1"/>
                    </a:solidFill>
                  </a:rPr>
                  <a:t>데이터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베이스 구축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tx1"/>
                    </a:solidFill>
                  </a:rPr>
                  <a:t>유사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제품 추천 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이미지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검색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)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B7F6692-999A-29F2-2908-7DAB85A3D7DD}"/>
                  </a:ext>
                </a:extLst>
              </p:cNvPr>
              <p:cNvSpPr txBox="1"/>
              <p:nvPr/>
            </p:nvSpPr>
            <p:spPr>
              <a:xfrm>
                <a:off x="2536811" y="4121843"/>
                <a:ext cx="3246251" cy="348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dirty="0">
                    <a:latin typeface="+mj-ea"/>
                    <a:ea typeface="+mj-ea"/>
                  </a:rPr>
                  <a:t>손명진</a:t>
                </a:r>
                <a:endParaRPr lang="en-US" altLang="ko-KR" sz="18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355BF58-E88A-9AC8-FFA0-8890C5000D53}"/>
                </a:ext>
              </a:extLst>
            </p:cNvPr>
            <p:cNvGrpSpPr/>
            <p:nvPr/>
          </p:nvGrpSpPr>
          <p:grpSpPr>
            <a:xfrm>
              <a:off x="6408938" y="4111640"/>
              <a:ext cx="4856349" cy="1419210"/>
              <a:chOff x="6408938" y="4111640"/>
              <a:chExt cx="4856349" cy="141921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D4392DD6-86C1-6AAE-3896-13F9B43645DE}"/>
                  </a:ext>
                </a:extLst>
              </p:cNvPr>
              <p:cNvSpPr/>
              <p:nvPr/>
            </p:nvSpPr>
            <p:spPr>
              <a:xfrm>
                <a:off x="6408938" y="4111640"/>
                <a:ext cx="1419210" cy="1419210"/>
              </a:xfrm>
              <a:prstGeom prst="ellipse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88895617-308C-D958-B5C3-E29EF915662A}"/>
                  </a:ext>
                </a:extLst>
              </p:cNvPr>
              <p:cNvSpPr/>
              <p:nvPr/>
            </p:nvSpPr>
            <p:spPr>
              <a:xfrm>
                <a:off x="8019036" y="4470400"/>
                <a:ext cx="3246251" cy="1060450"/>
              </a:xfrm>
              <a:prstGeom prst="roundRect">
                <a:avLst>
                  <a:gd name="adj" fmla="val 816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데이터 수집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데이터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전처리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tx1"/>
                    </a:solidFill>
                  </a:rPr>
                  <a:t>스타일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맞춤 가구 생성 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이미지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생성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),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tx1"/>
                    </a:solidFill>
                  </a:rPr>
                  <a:t>웹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구현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D3937-DB95-236D-B597-CCCA17D9A2C1}"/>
                  </a:ext>
                </a:extLst>
              </p:cNvPr>
              <p:cNvSpPr txBox="1"/>
              <p:nvPr/>
            </p:nvSpPr>
            <p:spPr>
              <a:xfrm>
                <a:off x="8019036" y="4121843"/>
                <a:ext cx="3246251" cy="348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dirty="0">
                    <a:latin typeface="+mj-ea"/>
                    <a:ea typeface="+mj-ea"/>
                  </a:rPr>
                  <a:t>차준영</a:t>
                </a:r>
                <a:r>
                  <a:rPr lang="en-US" altLang="ko-KR" dirty="0">
                    <a:latin typeface="+mj-ea"/>
                    <a:ea typeface="+mj-ea"/>
                  </a:rPr>
                  <a:t>, </a:t>
                </a:r>
                <a:r>
                  <a:rPr lang="ko-KR" altLang="en-US" dirty="0">
                    <a:latin typeface="+mj-ea"/>
                    <a:ea typeface="+mj-ea"/>
                  </a:rPr>
                  <a:t>팀장</a:t>
                </a:r>
                <a:endParaRPr lang="en-US" altLang="ko-KR" sz="18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57" name="제목 2">
            <a:extLst>
              <a:ext uri="{FF2B5EF4-FFF2-40B4-BE49-F238E27FC236}">
                <a16:creationId xmlns:a16="http://schemas.microsoft.com/office/drawing/2014/main" id="{F01AF5C6-4658-479F-904D-26283B71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50" y="1345592"/>
            <a:ext cx="10991500" cy="553440"/>
          </a:xfrm>
        </p:spPr>
        <p:txBody>
          <a:bodyPr/>
          <a:lstStyle/>
          <a:p>
            <a:pPr algn="ctr"/>
            <a:r>
              <a:rPr lang="ko-KR" altLang="en-US" dirty="0"/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41729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4D7E0-6A72-BB5C-73A6-5A8DF91F0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63874C5-F1EF-423A-F778-DB27D7CA61D3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2961810-9C6E-CDE6-E751-1E1F6D311D1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E4329D40-0D72-3DC2-129C-E3C0BBA6F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55C9C2D0-056E-8874-20DC-08A405983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484E32C8-1470-B433-15AD-48FECEC2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403D25-B501-1572-E127-E52A2E811E09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F47EB8F-9A6D-292F-B16C-7AFB98006778}"/>
                </a:ext>
              </a:extLst>
            </p:cNvPr>
            <p:cNvGrpSpPr/>
            <p:nvPr/>
          </p:nvGrpSpPr>
          <p:grpSpPr>
            <a:xfrm>
              <a:off x="6329147" y="2211997"/>
              <a:ext cx="5031456" cy="2316228"/>
              <a:chOff x="6324556" y="2211997"/>
              <a:chExt cx="5031456" cy="2316228"/>
            </a:xfrm>
          </p:grpSpPr>
          <p:sp>
            <p:nvSpPr>
              <p:cNvPr id="17" name="Object 11">
                <a:extLst>
                  <a:ext uri="{FF2B5EF4-FFF2-40B4-BE49-F238E27FC236}">
                    <a16:creationId xmlns:a16="http://schemas.microsoft.com/office/drawing/2014/main" id="{9EB453FB-BEFD-1699-488C-6505D6CCA156}"/>
                  </a:ext>
                </a:extLst>
              </p:cNvPr>
              <p:cNvSpPr txBox="1"/>
              <p:nvPr/>
            </p:nvSpPr>
            <p:spPr>
              <a:xfrm>
                <a:off x="6324557" y="2551194"/>
                <a:ext cx="5031453" cy="175432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54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모두의 인테리어</a:t>
                </a:r>
                <a:endParaRPr lang="en-US" altLang="ko-KR" sz="54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endParaRPr>
              </a:p>
              <a:p>
                <a:r>
                  <a:rPr lang="en-US" sz="54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Modu Interior</a:t>
                </a:r>
                <a:endParaRPr lang="en-US" sz="1100" dirty="0">
                  <a:latin typeface="AppleSDGothicNeoH00" panose="02000503000000000000" pitchFamily="2" charset="-127"/>
                  <a:ea typeface="AppleSDGothicNeoH00" panose="02000503000000000000" pitchFamily="2" charset="-127"/>
                </a:endParaRPr>
              </a:p>
            </p:txBody>
          </p:sp>
          <p:sp>
            <p:nvSpPr>
              <p:cNvPr id="18" name="Object 12">
                <a:extLst>
                  <a:ext uri="{FF2B5EF4-FFF2-40B4-BE49-F238E27FC236}">
                    <a16:creationId xmlns:a16="http://schemas.microsoft.com/office/drawing/2014/main" id="{B55BC8A4-90CD-5A65-C387-882521918FB4}"/>
                  </a:ext>
                </a:extLst>
              </p:cNvPr>
              <p:cNvSpPr txBox="1"/>
              <p:nvPr/>
            </p:nvSpPr>
            <p:spPr>
              <a:xfrm>
                <a:off x="6324557" y="4189671"/>
                <a:ext cx="5031455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노혜정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박윤수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손명진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차준영</a:t>
                </a:r>
                <a:endPara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9" name="Object 13">
                <a:extLst>
                  <a:ext uri="{FF2B5EF4-FFF2-40B4-BE49-F238E27FC236}">
                    <a16:creationId xmlns:a16="http://schemas.microsoft.com/office/drawing/2014/main" id="{62A290C9-98DD-7370-3F1F-5BDCE631694B}"/>
                  </a:ext>
                </a:extLst>
              </p:cNvPr>
              <p:cNvSpPr txBox="1"/>
              <p:nvPr/>
            </p:nvSpPr>
            <p:spPr>
              <a:xfrm>
                <a:off x="6324556" y="2211997"/>
                <a:ext cx="5031453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[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멋쟁이사자처럼</a:t>
                </a:r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] AI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엔지니어 심화 부트캠프 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(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이미지 처리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)</a:t>
                </a:r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 </a:t>
                </a:r>
                <a:endParaRPr lang="en-US" sz="11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FB82B4-036D-E3F8-FB79-49FE1673BFC9}"/>
              </a:ext>
            </a:extLst>
          </p:cNvPr>
          <p:cNvSpPr/>
          <p:nvPr/>
        </p:nvSpPr>
        <p:spPr>
          <a:xfrm>
            <a:off x="8971174" y="4336088"/>
            <a:ext cx="190256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44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27D7F-9649-2DC5-BBE2-735DEC398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9F660AD-88AF-08EA-BEC3-D8E83D51B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Figure</a:t>
            </a:r>
          </a:p>
          <a:p>
            <a:pPr lvl="1"/>
            <a:r>
              <a:rPr lang="en-US" altLang="ko-KR" sz="1400" dirty="0">
                <a:hlinkClick r:id="rId3" action="ppaction://hlinksldjump"/>
              </a:rPr>
              <a:t>1. </a:t>
            </a:r>
            <a:r>
              <a:rPr lang="ko-KR" altLang="en-US" sz="1400" dirty="0">
                <a:hlinkClick r:id="rId3" action="ppaction://hlinksldjump"/>
              </a:rPr>
              <a:t>다양한 온라인 가구 쇼핑몰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4" action="ppaction://hlinksldjump"/>
              </a:rPr>
              <a:t>2. </a:t>
            </a:r>
            <a:r>
              <a:rPr lang="ko-KR" altLang="en-US" sz="1400" dirty="0">
                <a:hlinkClick r:id="rId4" action="ppaction://hlinksldjump"/>
              </a:rPr>
              <a:t>모두의 인테리어 시퀀스 차트 및 </a:t>
            </a:r>
            <a:r>
              <a:rPr lang="en-US" altLang="ko-KR" sz="1400" dirty="0">
                <a:hlinkClick r:id="rId4" action="ppaction://hlinksldjump"/>
              </a:rPr>
              <a:t>ERD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5" action="ppaction://hlinksldjump"/>
              </a:rPr>
              <a:t>3. GLIGEN based Image Generation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6" action="ppaction://hlinksldjump"/>
              </a:rPr>
              <a:t>4. GLIGEN – Gated Self Attention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7" action="ppaction://hlinksldjump"/>
              </a:rPr>
              <a:t>5. Multi Prompt Embedding Vectors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8" action="ppaction://hlinksldjump"/>
              </a:rPr>
              <a:t>6. GLIGEN Image Generation Results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9" action="ppaction://hlinksldjump"/>
              </a:rPr>
              <a:t>7. </a:t>
            </a:r>
            <a:r>
              <a:rPr lang="en-US" altLang="ko-KR" sz="1400" dirty="0" err="1">
                <a:hlinkClick r:id="rId9" action="ppaction://hlinksldjump"/>
              </a:rPr>
              <a:t>HViT</a:t>
            </a:r>
            <a:r>
              <a:rPr lang="en-US" altLang="ko-KR" sz="1400" dirty="0">
                <a:hlinkClick r:id="rId9" action="ppaction://hlinksldjump"/>
              </a:rPr>
              <a:t> based Image Retrieval for Furniture Recommendation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10" action="ppaction://hlinksldjump"/>
              </a:rPr>
              <a:t>8. Overview of </a:t>
            </a:r>
            <a:r>
              <a:rPr lang="en-US" altLang="ko-KR" sz="1400" dirty="0" err="1">
                <a:hlinkClick r:id="rId10" action="ppaction://hlinksldjump"/>
              </a:rPr>
              <a:t>HViT</a:t>
            </a:r>
            <a:r>
              <a:rPr lang="en-US" altLang="ko-KR" sz="1400" dirty="0">
                <a:hlinkClick r:id="rId10" action="ppaction://hlinksldjump"/>
              </a:rPr>
              <a:t> Method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11" action="ppaction://hlinksldjump"/>
              </a:rPr>
              <a:t>9. Image Retrieval: Top-5 Similar Results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12" action="ppaction://hlinksldjump"/>
              </a:rPr>
              <a:t>10. Experimental Results: Top-3 Image Retrieval Results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13" action="ppaction://hlinksldjump"/>
              </a:rPr>
              <a:t>11. Overview of </a:t>
            </a:r>
            <a:r>
              <a:rPr lang="en-US" altLang="ko-KR" sz="1400" dirty="0" err="1">
                <a:hlinkClick r:id="rId13" action="ppaction://hlinksldjump"/>
              </a:rPr>
              <a:t>Modu</a:t>
            </a:r>
            <a:r>
              <a:rPr lang="en-US" altLang="ko-KR" sz="1400" dirty="0">
                <a:hlinkClick r:id="rId13" action="ppaction://hlinksldjump"/>
              </a:rPr>
              <a:t>-Interior Project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14" action="ppaction://hlinksldjump"/>
              </a:rPr>
              <a:t>12. Overview of </a:t>
            </a:r>
            <a:r>
              <a:rPr lang="en-US" altLang="ko-KR" sz="1400" dirty="0" err="1">
                <a:hlinkClick r:id="rId14" action="ppaction://hlinksldjump"/>
              </a:rPr>
              <a:t>TIGeR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E2F53D-25AE-0615-3793-56CC7961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A. Index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DCBE6-C94F-9009-FC98-67CA376D2E2B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14ACD2D2-2BA7-BA10-26D5-B07FA46B181F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EF5F9739-FC3C-2EA9-6254-FCEE3F2F1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B05EF637-5422-A102-CE50-540CCE38418A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96866DD0-3B50-CCF7-C965-3DFF5EFAC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E89C99EF-BD03-E9A6-C0A4-B88C15805408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1F74EFF6-C955-7932-C6D3-4E88ED80A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0B2AA3AB-7FA1-E4A0-71DE-837A5C4FA18B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070F4CE4-C9F5-CDAB-AEBC-C25629970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50BD7277-EFE6-0571-664E-16383844513B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D3CBECD-16EC-B283-7880-A7CDB41CA788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5FE399F-2962-962A-A5F6-22CDBC4ECA95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5A03A37-D998-CDFA-5145-2D049129487A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6E50C56-A6A5-C857-58E4-12B84BC13B3C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FD695B-0FBE-E9E4-7415-30D5EE93E9BF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B6DCCEA-A0A2-F6F8-4594-B89E74676D70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D1CEF-E62B-4425-C127-9402A013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24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DE09-2068-6575-3528-99F8351E2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1A9D95C-3BE2-D016-6980-5A086EE9F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" y="2045081"/>
            <a:ext cx="10991500" cy="4533519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Paper</a:t>
            </a:r>
            <a:endParaRPr lang="en-US" altLang="ko-KR" dirty="0"/>
          </a:p>
          <a:p>
            <a:pPr lvl="1"/>
            <a:r>
              <a:rPr lang="en-US" altLang="ko-KR" sz="1400" dirty="0"/>
              <a:t>GLIGEN : LI, </a:t>
            </a:r>
            <a:r>
              <a:rPr lang="en-US" altLang="ko-KR" sz="1400" dirty="0" err="1"/>
              <a:t>Yuheng</a:t>
            </a:r>
            <a:r>
              <a:rPr lang="en-US" altLang="ko-KR" sz="1400" dirty="0"/>
              <a:t>, et al. </a:t>
            </a:r>
            <a:r>
              <a:rPr lang="en-US" altLang="ko-KR" sz="1400" dirty="0" err="1"/>
              <a:t>Gligen</a:t>
            </a:r>
            <a:r>
              <a:rPr lang="en-US" altLang="ko-KR" sz="1400" dirty="0"/>
              <a:t>: Open-set grounded text-to-image generation. In: Proceedings of the IEEE/CVF Conference on Computer Vision and Pattern Recognition. 2023. p. 22511-22521.</a:t>
            </a:r>
          </a:p>
          <a:p>
            <a:pPr lvl="1"/>
            <a:r>
              <a:rPr lang="en-US" altLang="ko-KR" sz="1400" dirty="0"/>
              <a:t>Layout Diffusion : ZHENG, </a:t>
            </a:r>
            <a:r>
              <a:rPr lang="en-US" altLang="ko-KR" sz="1400" dirty="0" err="1"/>
              <a:t>Guangcong</a:t>
            </a:r>
            <a:r>
              <a:rPr lang="en-US" altLang="ko-KR" sz="1400" dirty="0"/>
              <a:t>, et al. </a:t>
            </a:r>
            <a:r>
              <a:rPr lang="en-US" altLang="ko-KR" sz="1400" dirty="0" err="1"/>
              <a:t>Layoutdiffusion</a:t>
            </a:r>
            <a:r>
              <a:rPr lang="en-US" altLang="ko-KR" sz="1400" dirty="0"/>
              <a:t>: Controllable diffusion model for layout-to-image generation. In: Proceedings of the IEEE/CVF Conference on Computer Vision and Pattern Recognition. 2023. p. 22490-22499.</a:t>
            </a:r>
          </a:p>
          <a:p>
            <a:pPr lvl="1"/>
            <a:r>
              <a:rPr lang="en-US" altLang="ko-KR" sz="1400" dirty="0" err="1"/>
              <a:t>HViT</a:t>
            </a:r>
            <a:r>
              <a:rPr lang="en-US" altLang="ko-KR" sz="1400" dirty="0"/>
              <a:t> : ERMOLOV, Aleksandr, et al. Hyperbolic vision transformers: Combining improvements in metric learning. In: Proceedings of the IEEE/CVF Conference on Computer Vision and Pattern Recognition. 2022. p. 7409-7419.</a:t>
            </a:r>
          </a:p>
          <a:p>
            <a:pPr lvl="1"/>
            <a:r>
              <a:rPr lang="en-US" altLang="ko-KR" sz="1400" dirty="0" err="1"/>
              <a:t>SimSiam</a:t>
            </a:r>
            <a:r>
              <a:rPr lang="en-US" altLang="ko-KR" sz="1400" dirty="0"/>
              <a:t> : CHEN, </a:t>
            </a:r>
            <a:r>
              <a:rPr lang="en-US" altLang="ko-KR" sz="1400" dirty="0" err="1"/>
              <a:t>Xinlei</a:t>
            </a:r>
            <a:r>
              <a:rPr lang="en-US" altLang="ko-KR" sz="1400" dirty="0"/>
              <a:t>; HE, </a:t>
            </a:r>
            <a:r>
              <a:rPr lang="en-US" altLang="ko-KR" sz="1400" dirty="0" err="1"/>
              <a:t>Kaiming</a:t>
            </a:r>
            <a:r>
              <a:rPr lang="en-US" altLang="ko-KR" sz="1400" dirty="0"/>
              <a:t>. Exploring simple </a:t>
            </a:r>
            <a:r>
              <a:rPr lang="en-US" altLang="ko-KR" sz="1400" dirty="0" err="1"/>
              <a:t>siamese</a:t>
            </a:r>
            <a:r>
              <a:rPr lang="en-US" altLang="ko-KR" sz="1400" dirty="0"/>
              <a:t> representation learning. In: Proceedings of the IEEE/CVF conference on computer vision and pattern recognition. 2021. p. 15750-15758.</a:t>
            </a:r>
          </a:p>
          <a:p>
            <a:pPr lvl="1"/>
            <a:r>
              <a:rPr lang="en-US" altLang="ko-KR" sz="1400" dirty="0"/>
              <a:t>SEEM : ZOU, </a:t>
            </a:r>
            <a:r>
              <a:rPr lang="en-US" altLang="ko-KR" sz="1400" dirty="0" err="1"/>
              <a:t>Xueyan</a:t>
            </a:r>
            <a:r>
              <a:rPr lang="en-US" altLang="ko-KR" sz="1400" dirty="0"/>
              <a:t>, et al. Segment everything everywhere all at once. Advances in Neural Information Processing Systems, 2024, 36.</a:t>
            </a:r>
          </a:p>
          <a:p>
            <a:pPr lvl="1"/>
            <a:r>
              <a:rPr lang="en-US" altLang="ko-KR" sz="1400" dirty="0" err="1"/>
              <a:t>ViewDIFF</a:t>
            </a:r>
            <a:r>
              <a:rPr lang="en-US" altLang="ko-KR" sz="1400" dirty="0"/>
              <a:t>: HÖLLEIN, Lukas, et al. </a:t>
            </a:r>
            <a:r>
              <a:rPr lang="en-US" altLang="ko-KR" sz="1400" dirty="0" err="1"/>
              <a:t>Viewdiff</a:t>
            </a:r>
            <a:r>
              <a:rPr lang="en-US" altLang="ko-KR" sz="1400" dirty="0"/>
              <a:t>: 3d-consistent image generation with text-to-image models. In: Proceedings of the IEEE/CVF Conference on Computer Vision and Pattern Recognition. 2024. p. 5043-5052.</a:t>
            </a:r>
          </a:p>
          <a:p>
            <a:pPr lvl="1"/>
            <a:r>
              <a:rPr lang="en-US" altLang="ko-KR" sz="1400" dirty="0" err="1"/>
              <a:t>TIGeR</a:t>
            </a:r>
            <a:r>
              <a:rPr lang="en-US" altLang="ko-KR" sz="1400" dirty="0"/>
              <a:t> : QU, </a:t>
            </a:r>
            <a:r>
              <a:rPr lang="en-US" altLang="ko-KR" sz="1400" dirty="0" err="1"/>
              <a:t>Leigang</a:t>
            </a:r>
            <a:r>
              <a:rPr lang="en-US" altLang="ko-KR" sz="1400" dirty="0"/>
              <a:t>, et al. Unified Text-to-Image Generation and Retrieval. </a:t>
            </a:r>
            <a:r>
              <a:rPr lang="en-US" altLang="ko-KR" sz="1400" dirty="0" err="1"/>
              <a:t>arXiv</a:t>
            </a:r>
            <a:r>
              <a:rPr lang="en-US" altLang="ko-KR" sz="1400" dirty="0"/>
              <a:t> preprint arXiv:2406.05814, 2024.</a:t>
            </a:r>
          </a:p>
          <a:p>
            <a:pPr lvl="1"/>
            <a:r>
              <a:rPr lang="en-US" altLang="ko-KR" sz="1400" dirty="0"/>
              <a:t>Bonn Dataset : AGGARWAL, </a:t>
            </a:r>
            <a:r>
              <a:rPr lang="en-US" altLang="ko-KR" sz="1400" dirty="0" err="1"/>
              <a:t>Divyansh</a:t>
            </a:r>
            <a:r>
              <a:rPr lang="en-US" altLang="ko-KR" sz="1400" dirty="0"/>
              <a:t>, et al. Learning style compatibility for furniture. In: Pattern Recognition: 40th German Conference, GCPR 2018, Stuttgart, Germany, October 9-12, 2018, Proceedings 40. Springer International Publishing, 2019. p. 552-566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9FC7A-6872-50AF-EC7E-75E077F3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B. Reference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4AEA1F-21C5-9161-AD72-8919380C69DA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D1D1203B-C465-9B6F-A230-C888DA0E6872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4DFD8278-44DB-B2AF-8E4D-DEEE8153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8AAD7393-2F38-5FB2-4E32-B90B9BD31545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CB16BC88-49E1-EAB8-F717-55F2D974A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48BB25A6-D33A-5CA7-52C0-F3E52E38D242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0817D128-08E8-E433-E272-015BE440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89AFCE96-E61C-B18D-9676-B05D42A2E02A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FC5A6EA4-C038-C3A0-F59E-41DBD37E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6B82168B-2F61-3F41-837F-0F0627D96A33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902A1D-8CC5-8958-F67F-3C48C862B4B3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F69D68C-98A9-EA73-75A8-A70B8FC0F8EB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1055A89-BE41-D14F-4B57-51179ED1A2CE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51753B7-5DFA-6C22-F1CE-9AE3B29FF2A9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E792288-7C0F-6BA3-7DA5-C8F91999A731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0D80DA6-1FE3-1134-E5BE-B4085C2383B9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DC088-349F-780E-C7EE-27D77AC9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335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A19EC-8F6C-62A0-858E-3EDC2524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69F511-AC6F-593D-1919-B3E0281CD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" y="2045081"/>
            <a:ext cx="10991500" cy="4533519"/>
          </a:xfrm>
        </p:spPr>
        <p:txBody>
          <a:bodyPr>
            <a:normAutofit/>
          </a:bodyPr>
          <a:lstStyle/>
          <a:p>
            <a:r>
              <a:rPr lang="en-US" altLang="ko-KR" sz="1600" dirty="0" err="1"/>
              <a:t>Github</a:t>
            </a:r>
            <a:endParaRPr lang="en-US" altLang="ko-KR" sz="1600" dirty="0"/>
          </a:p>
          <a:p>
            <a:pPr lvl="1"/>
            <a:r>
              <a:rPr lang="en-US" altLang="ko-KR" sz="1400" dirty="0">
                <a:hlinkClick r:id="rId3"/>
              </a:rPr>
              <a:t>https://github.com/gligen/GLIGEN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4"/>
              </a:rPr>
              <a:t>https://github.com/htdt/hyp_metric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5"/>
              </a:rPr>
              <a:t>https://github.com/facebookresearch/simsiam</a:t>
            </a:r>
            <a:endParaRPr lang="en-US" altLang="ko-KR" sz="1400" dirty="0"/>
          </a:p>
          <a:p>
            <a:r>
              <a:rPr lang="ko-KR" altLang="en-US" sz="1600" dirty="0"/>
              <a:t>통계자료</a:t>
            </a:r>
            <a:r>
              <a:rPr lang="en-US" altLang="ko-KR" sz="1600" dirty="0"/>
              <a:t>, </a:t>
            </a:r>
            <a:r>
              <a:rPr lang="ko-KR" altLang="en-US" sz="1600" dirty="0"/>
              <a:t>참고한 사이트</a:t>
            </a:r>
            <a:endParaRPr lang="en-US" altLang="ko-KR" sz="1600" dirty="0"/>
          </a:p>
          <a:p>
            <a:pPr lvl="1"/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2024</a:t>
            </a:r>
            <a:r>
              <a:rPr lang="ko-KR" altLang="en-US" sz="1400" dirty="0"/>
              <a:t>년 </a:t>
            </a:r>
            <a:r>
              <a:rPr lang="en-US" altLang="ko-KR" sz="1400" dirty="0"/>
              <a:t>1</a:t>
            </a:r>
            <a:r>
              <a:rPr lang="ko-KR" altLang="en-US" sz="1400" dirty="0"/>
              <a:t>월</a:t>
            </a:r>
            <a:r>
              <a:rPr lang="en-US" altLang="ko-KR" sz="1400" dirty="0"/>
              <a:t>/4</a:t>
            </a:r>
            <a:r>
              <a:rPr lang="ko-KR" altLang="en-US" sz="1400" dirty="0"/>
              <a:t>월</a:t>
            </a:r>
            <a:r>
              <a:rPr lang="en-US" altLang="ko-KR" sz="1400" dirty="0"/>
              <a:t>/7</a:t>
            </a:r>
            <a:r>
              <a:rPr lang="ko-KR" altLang="en-US" sz="1400" dirty="0"/>
              <a:t>월</a:t>
            </a:r>
            <a:r>
              <a:rPr lang="en-US" altLang="ko-KR" sz="1400" dirty="0"/>
              <a:t>/10</a:t>
            </a:r>
            <a:r>
              <a:rPr lang="ko-KR" altLang="en-US" sz="1400" dirty="0"/>
              <a:t>월 온라인 쇼핑 동향</a:t>
            </a:r>
            <a:endParaRPr lang="en-US" altLang="ko-KR" sz="1400" dirty="0"/>
          </a:p>
          <a:p>
            <a:pPr lvl="1"/>
            <a:r>
              <a:rPr lang="en-US" altLang="ko-KR" sz="1400" dirty="0"/>
              <a:t>3D </a:t>
            </a:r>
            <a:r>
              <a:rPr lang="ko-KR" altLang="en-US" sz="1400" dirty="0"/>
              <a:t>공간데이터 플랫폼 </a:t>
            </a:r>
            <a:r>
              <a:rPr lang="ko-KR" altLang="en-US" sz="1400" dirty="0" err="1"/>
              <a:t>어반베이스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2019</a:t>
            </a:r>
            <a:r>
              <a:rPr lang="ko-KR" altLang="en-US" sz="1400" dirty="0"/>
              <a:t>년 온라인 인테리어 가구</a:t>
            </a:r>
            <a:r>
              <a:rPr lang="en-US" altLang="ko-KR" sz="1400" dirty="0"/>
              <a:t>/</a:t>
            </a:r>
            <a:r>
              <a:rPr lang="ko-KR" altLang="en-US" sz="1400" dirty="0"/>
              <a:t>소품 구매 경험 만족도 조사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아키스케치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6"/>
              </a:rPr>
              <a:t>https://www.archisketch.com/kr/ai-interior</a:t>
            </a:r>
            <a:endParaRPr lang="en-US" altLang="ko-KR" sz="1400" dirty="0"/>
          </a:p>
          <a:p>
            <a:pPr lvl="1"/>
            <a:r>
              <a:rPr lang="ko-KR" altLang="en-US" sz="1400" dirty="0"/>
              <a:t>오늘의 집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7"/>
              </a:rPr>
              <a:t>https://ohou.se/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FA7A43-6716-EAC1-68CA-4A3AC304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B. Reference </a:t>
            </a:r>
            <a:r>
              <a:rPr lang="en-US" altLang="ko-KR" sz="1600" i="1" dirty="0"/>
              <a:t>(Cont’d)</a:t>
            </a:r>
            <a:endParaRPr lang="ko-KR" altLang="en-US" sz="1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B2B9AA-B122-2918-AF76-D9244B42F6B6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D3A328A0-B6DF-FB49-474E-7A00F1D7257B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9F8AB3F0-9028-49CB-4582-A14A1FCD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16655BE1-5B6A-3D66-8084-5C663CEEE318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F4B9016-A681-2D15-42FF-3F73A6B64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62B83CC2-B2EA-835F-BD78-AA1B769A8487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8797F873-C826-001C-6E26-C25EEFFC9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6810978B-CC84-9D43-0097-7C773F984601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812064CD-0667-EA66-7348-20828D3F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155DE15A-AF63-23D6-85AB-F25E6BD0EA48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512EF49-9B15-7DB0-3E7B-D447036CBE65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4586474-2F71-99C2-4934-A47A7795C8FA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D66BFC-903D-B869-9434-6FE5275943CD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9B58EA-50C6-A347-135B-D5EA97C8D492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FFEDA28-C91C-E6EA-C533-BB5EC27EE90C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E4D6915-89F9-2F42-49C5-C5F4D1199744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6587C2-2418-8317-ED02-5E60120C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775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DE4D-3DE5-9B12-76C0-D1E11E3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5C4079-0336-8BBB-C33D-65256D94B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Bonn Dataset</a:t>
            </a:r>
          </a:p>
          <a:p>
            <a:pPr lvl="1"/>
            <a:r>
              <a:rPr lang="ko-KR" altLang="en-US" dirty="0"/>
              <a:t>카테고리 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6</a:t>
            </a:r>
            <a:r>
              <a:rPr lang="ko-KR" altLang="en-US" dirty="0"/>
              <a:t>개 </a:t>
            </a:r>
            <a:r>
              <a:rPr lang="en-US" altLang="ko-KR" dirty="0"/>
              <a:t>(beds, chairs, dressers, tables, lamps, sofas)</a:t>
            </a:r>
          </a:p>
          <a:p>
            <a:pPr lvl="1"/>
            <a:r>
              <a:rPr lang="ko-KR" altLang="en-US" dirty="0"/>
              <a:t>스타일 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17</a:t>
            </a:r>
            <a:r>
              <a:rPr lang="ko-KR" altLang="en-US" dirty="0"/>
              <a:t>가지 </a:t>
            </a:r>
            <a:r>
              <a:rPr lang="en-US" altLang="ko-KR" dirty="0"/>
              <a:t>(Asian, Craftsman, Industrial, Modern, Southwestern, Tropical …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각 제품 이미지 별로 제조 업체</a:t>
            </a:r>
            <a:r>
              <a:rPr lang="en-US" altLang="ko-KR" dirty="0"/>
              <a:t>, </a:t>
            </a:r>
            <a:r>
              <a:rPr lang="ko-KR" altLang="en-US" dirty="0"/>
              <a:t>제품 사이즈</a:t>
            </a:r>
            <a:r>
              <a:rPr lang="en-US" altLang="ko-KR" dirty="0"/>
              <a:t>, </a:t>
            </a:r>
            <a:r>
              <a:rPr lang="ko-KR" altLang="en-US" dirty="0"/>
              <a:t>재질 등의 </a:t>
            </a:r>
            <a:r>
              <a:rPr lang="en-US" altLang="ko-KR" dirty="0"/>
              <a:t>Meta </a:t>
            </a:r>
            <a:r>
              <a:rPr lang="ko-KR" altLang="en-US" dirty="0"/>
              <a:t>정보가 있음</a:t>
            </a:r>
            <a:endParaRPr lang="en-US" altLang="ko-KR" dirty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90,298 </a:t>
            </a:r>
            <a:r>
              <a:rPr lang="ko-KR" altLang="en-US" dirty="0"/>
              <a:t>장의 제품 이미지로 구성됨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9EFF56-FA99-8964-157B-B58C5913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C.</a:t>
            </a:r>
            <a:r>
              <a:rPr lang="ko-KR" altLang="en-US" dirty="0"/>
              <a:t> </a:t>
            </a:r>
            <a:r>
              <a:rPr lang="en-US" altLang="ko-KR" dirty="0"/>
              <a:t>Bonn Dataset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24F24-6349-BF31-8107-41A0AA346860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7CCC0A9-F037-B2C0-B384-AD030E09DE06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DF94E688-D451-6D40-E4DB-3D7B0AF3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795D17E8-23B2-C411-0E3D-A9F3A370C188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2D6AAD7A-F1CA-DF28-A688-5CF6F240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485F4ED7-AC63-03EB-AAB8-31DD7E1D2A5F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AC307ADE-EC5A-1C8D-8570-0D175528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C71A650D-CFB3-C457-CA79-1123DEF8268A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188527A3-081B-8E87-DCF0-1C03655F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108C6419-0180-3711-43D4-E97C0FB3413E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CDA091-7ED0-FFCF-4899-2C0788252BA6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7982568-04F0-8F01-A599-9F31C41D0C1C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13813F7-3BA7-A281-9C76-8D414E079BD1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3B28031-CA4B-DF67-52C1-72E9B868DD63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F921D6-5906-159C-448B-29BB5314FE1C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F97C3B-BB66-0C41-F0BA-D3BDC05DBA77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8A596-6F91-7601-434E-14E9AB1E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3EA14C-7A52-424E-BDC4-8D33480F5B82}"/>
              </a:ext>
            </a:extLst>
          </p:cNvPr>
          <p:cNvGrpSpPr/>
          <p:nvPr/>
        </p:nvGrpSpPr>
        <p:grpSpPr>
          <a:xfrm>
            <a:off x="7588331" y="3364999"/>
            <a:ext cx="4127318" cy="2811964"/>
            <a:chOff x="5679626" y="3640843"/>
            <a:chExt cx="4127318" cy="281196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3E97863-C081-4409-AF93-3DDB41084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6" r="1507" b="2828"/>
            <a:stretch/>
          </p:blipFill>
          <p:spPr>
            <a:xfrm>
              <a:off x="5679626" y="3640843"/>
              <a:ext cx="4127318" cy="2466478"/>
            </a:xfrm>
            <a:prstGeom prst="rect">
              <a:avLst/>
            </a:prstGeom>
          </p:spPr>
        </p:pic>
        <p:sp>
          <p:nvSpPr>
            <p:cNvPr id="27" name="TextBox 34">
              <a:extLst>
                <a:ext uri="{FF2B5EF4-FFF2-40B4-BE49-F238E27FC236}">
                  <a16:creationId xmlns:a16="http://schemas.microsoft.com/office/drawing/2014/main" id="{3EDC8AFA-11F1-490A-80F3-525F7AE145F7}"/>
                </a:ext>
              </a:extLst>
            </p:cNvPr>
            <p:cNvSpPr txBox="1"/>
            <p:nvPr/>
          </p:nvSpPr>
          <p:spPr>
            <a:xfrm>
              <a:off x="6129023" y="6189658"/>
              <a:ext cx="3357878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C.1.] </a:t>
              </a:r>
              <a:r>
                <a:rPr lang="en" altLang="ko-KR" sz="1200" dirty="0"/>
                <a:t>“Beds” and “chairs” from the 17 styles</a:t>
              </a:r>
              <a:endParaRPr lang="ko-KR" altLang="en-US" sz="1200" b="1" dirty="0"/>
            </a:p>
          </p:txBody>
        </p:sp>
      </p:grpSp>
      <p:sp>
        <p:nvSpPr>
          <p:cNvPr id="28" name="TextBox 34">
            <a:extLst>
              <a:ext uri="{FF2B5EF4-FFF2-40B4-BE49-F238E27FC236}">
                <a16:creationId xmlns:a16="http://schemas.microsoft.com/office/drawing/2014/main" id="{D22D5D76-9F9E-4767-BBE2-98F08997B64B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AGGARWAL,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Divyansh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et al. Learning style compatibility for furniture.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 Pattern Recognition: 40th German Conference, GCPR 2018, Stuttgart, Germany, October 9-12, 2018, Proceedings 40. Springer International Publishing, 2019. p. 552-566</a:t>
            </a:r>
          </a:p>
        </p:txBody>
      </p:sp>
    </p:spTree>
    <p:extLst>
      <p:ext uri="{BB962C8B-B14F-4D97-AF65-F5344CB8AC3E}">
        <p14:creationId xmlns:p14="http://schemas.microsoft.com/office/powerpoint/2010/main" val="2050621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DE4D-3DE5-9B12-76C0-D1E11E3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5C4079-0336-8BBB-C33D-65256D94B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Pre-processing</a:t>
            </a:r>
          </a:p>
          <a:p>
            <a:pPr lvl="1"/>
            <a:r>
              <a:rPr lang="ko-KR" altLang="en-US" dirty="0"/>
              <a:t>가구 데이터셋의 품질을 낮추는 다양한 문제가 발생함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데이터셋의 일관성을 높이고 검색 기능의 최적화를 위해 다음 방법에 따라 </a:t>
            </a:r>
            <a:r>
              <a:rPr lang="en-US" altLang="ko-KR" dirty="0"/>
              <a:t>DB </a:t>
            </a:r>
            <a:r>
              <a:rPr lang="ko-KR" altLang="en-US" dirty="0"/>
              <a:t>구축</a:t>
            </a:r>
            <a:endParaRPr lang="en-US" altLang="ko-KR" dirty="0"/>
          </a:p>
          <a:p>
            <a:pPr lvl="2"/>
            <a:r>
              <a:rPr lang="en-US" altLang="ko-KR" dirty="0"/>
              <a:t>1. </a:t>
            </a:r>
            <a:r>
              <a:rPr lang="ko-KR" altLang="en-US" dirty="0"/>
              <a:t>대중적으로 많이 선호하는 </a:t>
            </a:r>
            <a:r>
              <a:rPr lang="en-US" altLang="ko-KR" dirty="0"/>
              <a:t>5</a:t>
            </a:r>
            <a:r>
              <a:rPr lang="ko-KR" altLang="en-US" dirty="0"/>
              <a:t>가지 스타일 선택 </a:t>
            </a:r>
            <a:r>
              <a:rPr lang="en-US" altLang="ko-KR" dirty="0"/>
              <a:t>(Contemporary, Industrial, Modern, Mid-century, Scandinavian)</a:t>
            </a:r>
          </a:p>
          <a:p>
            <a:pPr lvl="2"/>
            <a:r>
              <a:rPr lang="en-US" altLang="ko-KR" dirty="0"/>
              <a:t>2. </a:t>
            </a:r>
            <a:r>
              <a:rPr lang="ko-KR" altLang="en-US" dirty="0"/>
              <a:t>각 스타일 별로 최대 </a:t>
            </a:r>
            <a:r>
              <a:rPr lang="en-US" altLang="ko-KR" dirty="0"/>
              <a:t>50</a:t>
            </a:r>
            <a:r>
              <a:rPr lang="ko-KR" altLang="en-US" dirty="0"/>
              <a:t>장의 좋은 퀄리티 제품 이미지 선정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9EFF56-FA99-8964-157B-B58C5913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C.</a:t>
            </a:r>
            <a:r>
              <a:rPr lang="ko-KR" altLang="en-US" dirty="0"/>
              <a:t> </a:t>
            </a:r>
            <a:r>
              <a:rPr lang="en-US" altLang="ko-KR" dirty="0"/>
              <a:t>Bonn Dataset </a:t>
            </a:r>
            <a:r>
              <a:rPr lang="en-US" altLang="ko-KR" sz="1600" i="1" dirty="0"/>
              <a:t>(Cont’d)</a:t>
            </a:r>
            <a:endParaRPr lang="ko-KR" altLang="en-US" sz="1600" i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24F24-6349-BF31-8107-41A0AA346860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7CCC0A9-F037-B2C0-B384-AD030E09DE06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DF94E688-D451-6D40-E4DB-3D7B0AF3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795D17E8-23B2-C411-0E3D-A9F3A370C188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2D6AAD7A-F1CA-DF28-A688-5CF6F240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485F4ED7-AC63-03EB-AAB8-31DD7E1D2A5F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AC307ADE-EC5A-1C8D-8570-0D175528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C71A650D-CFB3-C457-CA79-1123DEF8268A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188527A3-081B-8E87-DCF0-1C03655F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108C6419-0180-3711-43D4-E97C0FB3413E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CDA091-7ED0-FFCF-4899-2C0788252BA6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7982568-04F0-8F01-A599-9F31C41D0C1C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13813F7-3BA7-A281-9C76-8D414E079BD1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3B28031-CA4B-DF67-52C1-72E9B868DD63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F921D6-5906-159C-448B-29BB5314FE1C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F97C3B-BB66-0C41-F0BA-D3BDC05DBA77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8A596-6F91-7601-434E-14E9AB1E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id="{D22D5D76-9F9E-4767-BBE2-98F08997B64B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AGGARWAL,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Divyansh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et al. Learning style compatibility for furniture.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 Pattern Recognition: 40th German Conference, GCPR 2018, Stuttgart, Germany, October 9-12, 2018, Proceedings 40. Springer International Publishing, 2019. p. 552-566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81537CB-0659-4846-95E3-B3E6572CB3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477" y="2894037"/>
            <a:ext cx="7436718" cy="16267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92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DE4D-3DE5-9B12-76C0-D1E11E3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5C4079-0336-8BBB-C33D-65256D94B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아키스케치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Archisketch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9EFF56-FA99-8964-157B-B58C5913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D.</a:t>
            </a:r>
            <a:r>
              <a:rPr lang="ko-KR" altLang="en-US" dirty="0"/>
              <a:t> 유사 서비스와 비교</a:t>
            </a:r>
            <a:endParaRPr lang="ko-KR" altLang="en-US" sz="1600" i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24F24-6349-BF31-8107-41A0AA346860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7CCC0A9-F037-B2C0-B384-AD030E09DE06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DF94E688-D451-6D40-E4DB-3D7B0AF3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795D17E8-23B2-C411-0E3D-A9F3A370C188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2D6AAD7A-F1CA-DF28-A688-5CF6F240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485F4ED7-AC63-03EB-AAB8-31DD7E1D2A5F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AC307ADE-EC5A-1C8D-8570-0D175528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C71A650D-CFB3-C457-CA79-1123DEF8268A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188527A3-081B-8E87-DCF0-1C03655F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108C6419-0180-3711-43D4-E97C0FB3413E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CDA091-7ED0-FFCF-4899-2C0788252BA6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7982568-04F0-8F01-A599-9F31C41D0C1C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13813F7-3BA7-A281-9C76-8D414E079BD1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3B28031-CA4B-DF67-52C1-72E9B868DD63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F921D6-5906-159C-448B-29BB5314FE1C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F97C3B-BB66-0C41-F0BA-D3BDC05DBA77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8A596-6F91-7601-434E-14E9AB1E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0" name="TextBox 34">
            <a:extLst>
              <a:ext uri="{FF2B5EF4-FFF2-40B4-BE49-F238E27FC236}">
                <a16:creationId xmlns:a16="http://schemas.microsoft.com/office/drawing/2014/main" id="{43A50DE3-0612-4E85-BF0F-A1371480726F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아키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스케치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</a:p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https://www.archisketch.com/kr/ai-interior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2DB70C4-8E89-4366-B5EB-2ED594F85A51}"/>
              </a:ext>
            </a:extLst>
          </p:cNvPr>
          <p:cNvGrpSpPr/>
          <p:nvPr/>
        </p:nvGrpSpPr>
        <p:grpSpPr>
          <a:xfrm>
            <a:off x="1660629" y="2502170"/>
            <a:ext cx="8896122" cy="4180354"/>
            <a:chOff x="1660629" y="2502170"/>
            <a:chExt cx="8896122" cy="418035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92A8159-A610-451A-9FAD-38365A4C6DAA}"/>
                </a:ext>
              </a:extLst>
            </p:cNvPr>
            <p:cNvGrpSpPr/>
            <p:nvPr/>
          </p:nvGrpSpPr>
          <p:grpSpPr>
            <a:xfrm>
              <a:off x="1660629" y="2502170"/>
              <a:ext cx="8896122" cy="3827690"/>
              <a:chOff x="807783" y="2682494"/>
              <a:chExt cx="7761500" cy="333950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8D52EC5-4420-4894-95BA-C042AAB4A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7783" y="2682494"/>
                <a:ext cx="3289737" cy="333950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876968B-88DC-4EC5-B16F-CB23D44AB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5053" y="2682495"/>
                <a:ext cx="4264230" cy="333950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31" name="TextBox 34">
              <a:extLst>
                <a:ext uri="{FF2B5EF4-FFF2-40B4-BE49-F238E27FC236}">
                  <a16:creationId xmlns:a16="http://schemas.microsoft.com/office/drawing/2014/main" id="{4CB91E8C-6680-46EC-B6E7-E9821A7DC728}"/>
                </a:ext>
              </a:extLst>
            </p:cNvPr>
            <p:cNvSpPr txBox="1"/>
            <p:nvPr/>
          </p:nvSpPr>
          <p:spPr>
            <a:xfrm>
              <a:off x="4414522" y="6419375"/>
              <a:ext cx="3357878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D.1.] </a:t>
              </a:r>
              <a:r>
                <a:rPr lang="ko-KR" altLang="en-US" sz="1200" dirty="0" err="1"/>
                <a:t>아키스케치</a:t>
              </a:r>
              <a:r>
                <a:rPr lang="ko-KR" altLang="en-US" sz="1200" dirty="0"/>
                <a:t> 서비스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50015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DE4D-3DE5-9B12-76C0-D1E11E3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5C4079-0336-8BBB-C33D-65256D94B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오늘의 집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9EFF56-FA99-8964-157B-B58C5913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D.</a:t>
            </a:r>
            <a:r>
              <a:rPr lang="ko-KR" altLang="en-US" dirty="0"/>
              <a:t> 유사 서비스와 비교 </a:t>
            </a:r>
            <a:r>
              <a:rPr lang="en-US" altLang="ko-KR" sz="1600" i="1" dirty="0"/>
              <a:t>(Cont’d)</a:t>
            </a:r>
            <a:endParaRPr lang="ko-KR" altLang="en-US" sz="1600" i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24F24-6349-BF31-8107-41A0AA346860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7CCC0A9-F037-B2C0-B384-AD030E09DE06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DF94E688-D451-6D40-E4DB-3D7B0AF3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795D17E8-23B2-C411-0E3D-A9F3A370C188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2D6AAD7A-F1CA-DF28-A688-5CF6F240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485F4ED7-AC63-03EB-AAB8-31DD7E1D2A5F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AC307ADE-EC5A-1C8D-8570-0D175528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C71A650D-CFB3-C457-CA79-1123DEF8268A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188527A3-081B-8E87-DCF0-1C03655F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108C6419-0180-3711-43D4-E97C0FB3413E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CDA091-7ED0-FFCF-4899-2C0788252BA6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7982568-04F0-8F01-A599-9F31C41D0C1C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13813F7-3BA7-A281-9C76-8D414E079BD1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3B28031-CA4B-DF67-52C1-72E9B868DD63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F921D6-5906-159C-448B-29BB5314FE1C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F97C3B-BB66-0C41-F0BA-D3BDC05DBA77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8A596-6F91-7601-434E-14E9AB1E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0" name="TextBox 34">
            <a:extLst>
              <a:ext uri="{FF2B5EF4-FFF2-40B4-BE49-F238E27FC236}">
                <a16:creationId xmlns:a16="http://schemas.microsoft.com/office/drawing/2014/main" id="{43A50DE3-0612-4E85-BF0F-A1371480726F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오늘의 집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</a:p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https://ohou.se/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A4F64F-C804-4B73-B6FE-02375ED2843C}"/>
              </a:ext>
            </a:extLst>
          </p:cNvPr>
          <p:cNvGrpSpPr/>
          <p:nvPr/>
        </p:nvGrpSpPr>
        <p:grpSpPr>
          <a:xfrm>
            <a:off x="2363571" y="2507529"/>
            <a:ext cx="7464858" cy="4111970"/>
            <a:chOff x="2363571" y="2507529"/>
            <a:chExt cx="7464858" cy="411197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12B5135-D24F-442A-A83D-7E36E68BA255}"/>
                </a:ext>
              </a:extLst>
            </p:cNvPr>
            <p:cNvGrpSpPr/>
            <p:nvPr/>
          </p:nvGrpSpPr>
          <p:grpSpPr>
            <a:xfrm>
              <a:off x="2363571" y="2507529"/>
              <a:ext cx="7464858" cy="3730280"/>
              <a:chOff x="2175174" y="2507529"/>
              <a:chExt cx="7464858" cy="373028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97F1053-B72C-4B3B-A732-644244F87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75174" y="2507529"/>
                <a:ext cx="3605937" cy="373028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ECFAED5-5A20-41D8-86A3-3D7F35EDA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01858" y="2507529"/>
                <a:ext cx="3638174" cy="373028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31" name="TextBox 34">
              <a:extLst>
                <a:ext uri="{FF2B5EF4-FFF2-40B4-BE49-F238E27FC236}">
                  <a16:creationId xmlns:a16="http://schemas.microsoft.com/office/drawing/2014/main" id="{67C2CCA9-957F-44EB-A368-2ABCBA6103F5}"/>
                </a:ext>
              </a:extLst>
            </p:cNvPr>
            <p:cNvSpPr txBox="1"/>
            <p:nvPr/>
          </p:nvSpPr>
          <p:spPr>
            <a:xfrm>
              <a:off x="4414522" y="6356350"/>
              <a:ext cx="3357878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D.2.] </a:t>
              </a:r>
              <a:r>
                <a:rPr lang="ko-KR" altLang="en-US" sz="1200" dirty="0"/>
                <a:t>오늘의 집 서비스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92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CEB04-A2B6-E2C8-3BB7-65796803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66DF45E-77E9-9F24-FD65-DD2E2F9FD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164310"/>
              </p:ext>
            </p:extLst>
          </p:nvPr>
        </p:nvGraphicFramePr>
        <p:xfrm>
          <a:off x="600250" y="2237855"/>
          <a:ext cx="6080946" cy="3985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6B55CAB0-4DD0-97EB-0886-07AD882C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D51FD-93D0-C76C-9EA6-A444235413CB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0572CC54-C413-6167-13AD-0C5AFE3283D3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C4990C1E-04D4-DD86-3AE2-CB97B3C5B775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15E3708C-F17A-3C99-3568-DE0F6B0110F1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6519B8D0-0F6A-5C3F-AAC2-D771E3F3E902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A9819CD6-716A-CCA7-CE44-6078B9300C2F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825D5C-36D0-7765-295D-8943B80096FB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9263ADD-E21D-4D84-7718-F040FA5535C4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D7C61BA-5DD6-69D6-5249-60E942E1422F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F642634-69F5-56DB-E3F6-4F9CA99586B5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7409B8C-7318-FA3B-E8C9-6EED497A6E12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0218673-3578-22B8-B591-016F79A90D69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A0658FD-FC49-5A2A-8845-066C6C90AA2A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2C848AD-5BAA-C853-0768-2482EB96015A}"/>
              </a:ext>
            </a:extLst>
          </p:cNvPr>
          <p:cNvGrpSpPr/>
          <p:nvPr/>
        </p:nvGrpSpPr>
        <p:grpSpPr>
          <a:xfrm>
            <a:off x="743124" y="2511395"/>
            <a:ext cx="5774341" cy="1501622"/>
            <a:chOff x="742950" y="2322346"/>
            <a:chExt cx="5986441" cy="1556779"/>
          </a:xfrm>
        </p:grpSpPr>
        <p:sp>
          <p:nvSpPr>
            <p:cNvPr id="7" name="TextBox 34">
              <a:extLst>
                <a:ext uri="{FF2B5EF4-FFF2-40B4-BE49-F238E27FC236}">
                  <a16:creationId xmlns:a16="http://schemas.microsoft.com/office/drawing/2014/main" id="{B76EF3CB-07E3-BEEE-8D5F-FD651B11AB96}"/>
                </a:ext>
              </a:extLst>
            </p:cNvPr>
            <p:cNvSpPr txBox="1"/>
            <p:nvPr/>
          </p:nvSpPr>
          <p:spPr>
            <a:xfrm>
              <a:off x="1614329" y="2817646"/>
              <a:ext cx="935303" cy="27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200" b="1" dirty="0">
                  <a:solidFill>
                    <a:srgbClr val="FF0000"/>
                  </a:solidFill>
                </a:rPr>
                <a:t>↑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19.8%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34">
              <a:extLst>
                <a:ext uri="{FF2B5EF4-FFF2-40B4-BE49-F238E27FC236}">
                  <a16:creationId xmlns:a16="http://schemas.microsoft.com/office/drawing/2014/main" id="{49BDFB19-EEF0-2964-A265-01776B81DC7A}"/>
                </a:ext>
              </a:extLst>
            </p:cNvPr>
            <p:cNvSpPr txBox="1"/>
            <p:nvPr/>
          </p:nvSpPr>
          <p:spPr>
            <a:xfrm>
              <a:off x="3001804" y="3066560"/>
              <a:ext cx="935303" cy="27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200" b="1" dirty="0"/>
                <a:t>↑ </a:t>
              </a:r>
              <a:r>
                <a:rPr lang="en-US" altLang="ko-KR" sz="1200" b="1" dirty="0"/>
                <a:t>14.9%</a:t>
              </a:r>
              <a:endParaRPr lang="ko-KR" altLang="en-US" sz="1200" b="1" dirty="0"/>
            </a:p>
          </p:txBody>
        </p:sp>
        <p:sp>
          <p:nvSpPr>
            <p:cNvPr id="29" name="TextBox 34">
              <a:extLst>
                <a:ext uri="{FF2B5EF4-FFF2-40B4-BE49-F238E27FC236}">
                  <a16:creationId xmlns:a16="http://schemas.microsoft.com/office/drawing/2014/main" id="{3CEF3486-999F-1FB0-03CB-2192150007D3}"/>
                </a:ext>
              </a:extLst>
            </p:cNvPr>
            <p:cNvSpPr txBox="1"/>
            <p:nvPr/>
          </p:nvSpPr>
          <p:spPr>
            <a:xfrm>
              <a:off x="4398804" y="3606310"/>
              <a:ext cx="935303" cy="27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200" b="1" dirty="0"/>
                <a:t>↑ </a:t>
              </a:r>
              <a:r>
                <a:rPr lang="en-US" altLang="ko-KR" sz="1200" b="1" dirty="0"/>
                <a:t>3.2%</a:t>
              </a:r>
              <a:endParaRPr lang="ko-KR" altLang="en-US" sz="1200" b="1" dirty="0"/>
            </a:p>
          </p:txBody>
        </p:sp>
        <p:sp>
          <p:nvSpPr>
            <p:cNvPr id="30" name="TextBox 34">
              <a:extLst>
                <a:ext uri="{FF2B5EF4-FFF2-40B4-BE49-F238E27FC236}">
                  <a16:creationId xmlns:a16="http://schemas.microsoft.com/office/drawing/2014/main" id="{D2B7BE9D-C9B5-36F1-CE41-B3F8941DF905}"/>
                </a:ext>
              </a:extLst>
            </p:cNvPr>
            <p:cNvSpPr txBox="1"/>
            <p:nvPr/>
          </p:nvSpPr>
          <p:spPr>
            <a:xfrm>
              <a:off x="5794088" y="3107478"/>
              <a:ext cx="935303" cy="27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200" b="1" dirty="0"/>
                <a:t>↑ </a:t>
              </a:r>
              <a:r>
                <a:rPr lang="en-US" altLang="ko-KR" sz="1200" b="1" dirty="0"/>
                <a:t>3.7%</a:t>
              </a:r>
              <a:endParaRPr lang="ko-KR" altLang="en-US" sz="1200" b="1" dirty="0"/>
            </a:p>
          </p:txBody>
        </p:sp>
        <p:sp>
          <p:nvSpPr>
            <p:cNvPr id="32" name="TextBox 34">
              <a:extLst>
                <a:ext uri="{FF2B5EF4-FFF2-40B4-BE49-F238E27FC236}">
                  <a16:creationId xmlns:a16="http://schemas.microsoft.com/office/drawing/2014/main" id="{4E65469D-77BA-D8F4-BBAF-3525DB471463}"/>
                </a:ext>
              </a:extLst>
            </p:cNvPr>
            <p:cNvSpPr txBox="1"/>
            <p:nvPr/>
          </p:nvSpPr>
          <p:spPr>
            <a:xfrm>
              <a:off x="742950" y="2322346"/>
              <a:ext cx="466832" cy="258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050" b="1" dirty="0"/>
                <a:t>(</a:t>
              </a:r>
              <a:r>
                <a:rPr lang="ko-KR" altLang="en-US" sz="1050" b="1" dirty="0"/>
                <a:t>억</a:t>
              </a:r>
              <a:r>
                <a:rPr lang="en-US" altLang="ko-KR" sz="1050" b="1" dirty="0"/>
                <a:t>)</a:t>
              </a:r>
              <a:endParaRPr lang="ko-KR" altLang="en-US" sz="1050" b="1" dirty="0"/>
            </a:p>
          </p:txBody>
        </p:sp>
      </p:grpSp>
      <p:sp>
        <p:nvSpPr>
          <p:cNvPr id="33" name="TextBox 34">
            <a:extLst>
              <a:ext uri="{FF2B5EF4-FFF2-40B4-BE49-F238E27FC236}">
                <a16:creationId xmlns:a16="http://schemas.microsoft.com/office/drawing/2014/main" id="{32653DE8-5158-7904-040A-682FBD191D47}"/>
              </a:ext>
            </a:extLst>
          </p:cNvPr>
          <p:cNvSpPr txBox="1"/>
          <p:nvPr/>
        </p:nvSpPr>
        <p:spPr>
          <a:xfrm>
            <a:off x="0" y="6427568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통계청</a:t>
            </a:r>
            <a:endParaRPr lang="en-US" altLang="ko-KR" sz="11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2024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/4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/7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/10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 온라인 쇼핑 동향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E1813FF-30F9-1951-3837-558761A97178}"/>
              </a:ext>
            </a:extLst>
          </p:cNvPr>
          <p:cNvGrpSpPr/>
          <p:nvPr/>
        </p:nvGrpSpPr>
        <p:grpSpPr>
          <a:xfrm>
            <a:off x="7168813" y="2282571"/>
            <a:ext cx="4399701" cy="4043069"/>
            <a:chOff x="7168813" y="2392434"/>
            <a:chExt cx="4399701" cy="4043069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4109CDF-8D3C-E971-DB8E-0C7A741F12B0}"/>
                </a:ext>
              </a:extLst>
            </p:cNvPr>
            <p:cNvGrpSpPr/>
            <p:nvPr/>
          </p:nvGrpSpPr>
          <p:grpSpPr>
            <a:xfrm>
              <a:off x="7168813" y="2392434"/>
              <a:ext cx="4399701" cy="3687782"/>
              <a:chOff x="7454001" y="2085767"/>
              <a:chExt cx="4399701" cy="3687782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3EB10AF-6CFF-9F84-227B-0BFE635D3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89795" y="2085767"/>
                <a:ext cx="2770551" cy="167271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551F15A0-69F4-6FFF-F33F-9CF8A285D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39238" y="2664250"/>
                <a:ext cx="3614464" cy="21844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86A6A35-3C34-549E-865A-859AD22CC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54001" y="3080240"/>
                <a:ext cx="2852963" cy="216243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837A5A46-9771-78AE-904D-A262606B6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12718" y="3777760"/>
                <a:ext cx="2404490" cy="199578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45" name="TextBox 34">
              <a:extLst>
                <a:ext uri="{FF2B5EF4-FFF2-40B4-BE49-F238E27FC236}">
                  <a16:creationId xmlns:a16="http://schemas.microsoft.com/office/drawing/2014/main" id="{8142CDF1-E0B2-CF1B-1506-F7FF2D6AFE3B}"/>
                </a:ext>
              </a:extLst>
            </p:cNvPr>
            <p:cNvSpPr txBox="1"/>
            <p:nvPr/>
          </p:nvSpPr>
          <p:spPr>
            <a:xfrm>
              <a:off x="7839147" y="6172354"/>
              <a:ext cx="3059033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1.] </a:t>
              </a:r>
              <a:r>
                <a:rPr lang="ko-KR" altLang="en-US" sz="1200" b="1" dirty="0"/>
                <a:t>다양한 온라인 가구 쇼핑몰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B3E04D-2D26-E6A9-3C50-F312BAE7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4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067880-426F-0FB8-B460-049F5AFC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배경 </a:t>
            </a:r>
            <a:r>
              <a:rPr lang="en-US" altLang="ko-KR" sz="1600" i="1" dirty="0"/>
              <a:t>(Cont’d)</a:t>
            </a:r>
            <a:endParaRPr lang="ko-KR" altLang="en-US" i="1" dirty="0"/>
          </a:p>
        </p:txBody>
      </p:sp>
      <p:sp>
        <p:nvSpPr>
          <p:cNvPr id="4" name="TextBox 34">
            <a:extLst>
              <a:ext uri="{FF2B5EF4-FFF2-40B4-BE49-F238E27FC236}">
                <a16:creationId xmlns:a16="http://schemas.microsoft.com/office/drawing/2014/main" id="{B1D5B40B-4973-8A7A-E0FF-A290F6DA3F35}"/>
              </a:ext>
            </a:extLst>
          </p:cNvPr>
          <p:cNvSpPr txBox="1"/>
          <p:nvPr/>
        </p:nvSpPr>
        <p:spPr>
          <a:xfrm>
            <a:off x="0" y="6427568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https://blog.naver.com/urbanbaseinc/221734965838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3D 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공간데이터 플랫폼 </a:t>
            </a:r>
            <a:r>
              <a:rPr lang="ko-KR" alt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어반베이스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 제공 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전국 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20~40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대 남녀 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500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명 대상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2019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년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)	 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67DDB81-A02B-43D8-3F10-131322103A27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5FBE4E50-16D6-4BC5-EB14-5009D8DFE5FE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0B3831D3-9752-DAAA-CFD1-FA1D808C89F3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A3BE8197-5BC1-5070-16B4-E65B63096DBB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B528406-0AFF-6ADF-7A45-064F24D45CF5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60F56F6C-3C42-63E0-2C5C-07D1987D4A9B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C58F58F-BE15-920C-190E-F1FEB95B7257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C1E427A-28D5-A267-1FE4-CED20046C1E1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47A4A3AF-4B70-B5EF-EE84-CCBB8DA152F2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3C1FFEDC-2DCC-381E-65A6-86E213FAB70F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520C3CD-3185-1B32-6D8B-5551DA96898F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2740CCF6-4B3E-F10E-F557-F46D92BFA247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0EBB2AE-FC0A-F961-3A35-44E4640B70EB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20E6E5-B2E4-A239-95A3-7C8D8FE51823}"/>
              </a:ext>
            </a:extLst>
          </p:cNvPr>
          <p:cNvGrpSpPr/>
          <p:nvPr/>
        </p:nvGrpSpPr>
        <p:grpSpPr>
          <a:xfrm>
            <a:off x="2160090" y="1983499"/>
            <a:ext cx="7608469" cy="4220240"/>
            <a:chOff x="2160090" y="1983499"/>
            <a:chExt cx="7608469" cy="4220240"/>
          </a:xfrm>
        </p:grpSpPr>
        <p:sp>
          <p:nvSpPr>
            <p:cNvPr id="102" name="TextBox 34">
              <a:extLst>
                <a:ext uri="{FF2B5EF4-FFF2-40B4-BE49-F238E27FC236}">
                  <a16:creationId xmlns:a16="http://schemas.microsoft.com/office/drawing/2014/main" id="{414DC329-0355-3902-D286-4D625141DCA7}"/>
                </a:ext>
              </a:extLst>
            </p:cNvPr>
            <p:cNvSpPr txBox="1"/>
            <p:nvPr/>
          </p:nvSpPr>
          <p:spPr>
            <a:xfrm>
              <a:off x="4360163" y="1983499"/>
              <a:ext cx="3474518" cy="690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b="1" dirty="0"/>
                <a:t>온라인 가구 구매 과정에서 </a:t>
              </a:r>
              <a:br>
                <a:rPr lang="en-US" altLang="ko-KR" b="1" dirty="0"/>
              </a:br>
              <a:r>
                <a:rPr lang="ko-KR" altLang="en-US" b="1" dirty="0"/>
                <a:t>불편했거나 아쉬웠던 점은</a:t>
              </a:r>
              <a:r>
                <a:rPr lang="en-US" altLang="ko-KR" b="1" dirty="0"/>
                <a:t>?</a:t>
              </a:r>
              <a:endParaRPr lang="ko-KR" altLang="en-US" b="1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C466AC1-6993-502A-B066-AA689BCB4CBB}"/>
                </a:ext>
              </a:extLst>
            </p:cNvPr>
            <p:cNvGrpSpPr/>
            <p:nvPr/>
          </p:nvGrpSpPr>
          <p:grpSpPr>
            <a:xfrm>
              <a:off x="2160090" y="2638795"/>
              <a:ext cx="7608469" cy="3564944"/>
              <a:chOff x="2160090" y="2638795"/>
              <a:chExt cx="7608469" cy="356494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44E0AE2-21B8-1CC2-35C4-AFFBC825153B}"/>
                  </a:ext>
                </a:extLst>
              </p:cNvPr>
              <p:cNvGrpSpPr/>
              <p:nvPr/>
            </p:nvGrpSpPr>
            <p:grpSpPr>
              <a:xfrm>
                <a:off x="7251260" y="2638795"/>
                <a:ext cx="2517299" cy="1192038"/>
                <a:chOff x="7251260" y="2638795"/>
                <a:chExt cx="2517299" cy="1192038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9E484447-F91C-6751-D5A9-BB2A5941EC1C}"/>
                    </a:ext>
                  </a:extLst>
                </p:cNvPr>
                <p:cNvGrpSpPr/>
                <p:nvPr/>
              </p:nvGrpSpPr>
              <p:grpSpPr>
                <a:xfrm>
                  <a:off x="7251260" y="3020080"/>
                  <a:ext cx="2485531" cy="810753"/>
                  <a:chOff x="8371556" y="2334494"/>
                  <a:chExt cx="2485531" cy="810753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E00C2EF-5EBA-F1F8-146C-A9A59CA19421}"/>
                      </a:ext>
                    </a:extLst>
                  </p:cNvPr>
                  <p:cNvSpPr/>
                  <p:nvPr/>
                </p:nvSpPr>
                <p:spPr>
                  <a:xfrm>
                    <a:off x="10694394" y="2334494"/>
                    <a:ext cx="162693" cy="1626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21421D08-C20A-8E9C-1723-B5C2266E8791}"/>
                      </a:ext>
                    </a:extLst>
                  </p:cNvPr>
                  <p:cNvSpPr/>
                  <p:nvPr/>
                </p:nvSpPr>
                <p:spPr>
                  <a:xfrm>
                    <a:off x="8371556" y="2982554"/>
                    <a:ext cx="162693" cy="1626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cxnSp>
                <p:nvCxnSpPr>
                  <p:cNvPr id="94" name="연결선: 꺾임 93">
                    <a:extLst>
                      <a:ext uri="{FF2B5EF4-FFF2-40B4-BE49-F238E27FC236}">
                        <a16:creationId xmlns:a16="http://schemas.microsoft.com/office/drawing/2014/main" id="{DAEA7D50-0D45-7E4F-23FA-A9462FD0ED1D}"/>
                      </a:ext>
                    </a:extLst>
                  </p:cNvPr>
                  <p:cNvCxnSpPr>
                    <a:stCxn id="93" idx="0"/>
                    <a:endCxn id="92" idx="1"/>
                  </p:cNvCxnSpPr>
                  <p:nvPr/>
                </p:nvCxnSpPr>
                <p:spPr>
                  <a:xfrm rot="5400000" flipH="1" flipV="1">
                    <a:off x="9290292" y="1578453"/>
                    <a:ext cx="566713" cy="2241491"/>
                  </a:xfrm>
                  <a:prstGeom prst="bentConnector2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TextBox 34">
                  <a:extLst>
                    <a:ext uri="{FF2B5EF4-FFF2-40B4-BE49-F238E27FC236}">
                      <a16:creationId xmlns:a16="http://schemas.microsoft.com/office/drawing/2014/main" id="{9ADC8640-A1BE-A9F2-9E19-1FB4FC9A9B02}"/>
                    </a:ext>
                  </a:extLst>
                </p:cNvPr>
                <p:cNvSpPr txBox="1"/>
                <p:nvPr/>
              </p:nvSpPr>
              <p:spPr>
                <a:xfrm>
                  <a:off x="7488266" y="2638795"/>
                  <a:ext cx="2280293" cy="4855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39472D"/>
                    </a:buClr>
                  </a:pPr>
                  <a:r>
                    <a:rPr lang="ko-KR" altLang="en-US" sz="1400" b="1" dirty="0"/>
                    <a:t>집 분위기와 </a:t>
                  </a:r>
                  <a:r>
                    <a:rPr lang="ko-KR" altLang="en-US" sz="1400" b="1" dirty="0" err="1"/>
                    <a:t>제품핏의</a:t>
                  </a:r>
                  <a:r>
                    <a:rPr lang="ko-KR" altLang="en-US" sz="1400" b="1" dirty="0"/>
                    <a:t> 불확실</a:t>
                  </a:r>
                  <a:br>
                    <a:rPr lang="en-US" altLang="ko-KR" sz="1400" b="1" dirty="0"/>
                  </a:br>
                  <a:r>
                    <a:rPr lang="en-US" altLang="ko-KR" sz="1400" b="1" dirty="0"/>
                    <a:t>(38.3%)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571B2AA7-D3C4-3443-B84A-A063962A1BEC}"/>
                  </a:ext>
                </a:extLst>
              </p:cNvPr>
              <p:cNvGrpSpPr/>
              <p:nvPr/>
            </p:nvGrpSpPr>
            <p:grpSpPr>
              <a:xfrm>
                <a:off x="2160090" y="4636225"/>
                <a:ext cx="2651699" cy="719119"/>
                <a:chOff x="2160090" y="4720224"/>
                <a:chExt cx="2651699" cy="719119"/>
              </a:xfrm>
            </p:grpSpPr>
            <p:sp>
              <p:nvSpPr>
                <p:cNvPr id="97" name="TextBox 34">
                  <a:extLst>
                    <a:ext uri="{FF2B5EF4-FFF2-40B4-BE49-F238E27FC236}">
                      <a16:creationId xmlns:a16="http://schemas.microsoft.com/office/drawing/2014/main" id="{0B5DC54F-F55E-8D1A-3773-BC081BD9CB27}"/>
                    </a:ext>
                  </a:extLst>
                </p:cNvPr>
                <p:cNvSpPr txBox="1"/>
                <p:nvPr/>
              </p:nvSpPr>
              <p:spPr>
                <a:xfrm>
                  <a:off x="2160090" y="4837025"/>
                  <a:ext cx="2215786" cy="4855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39472D"/>
                    </a:buClr>
                  </a:pPr>
                  <a:r>
                    <a:rPr lang="ko-KR" altLang="en-US" sz="1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공간 배치 및 구성의 어려움</a:t>
                  </a:r>
                  <a:br>
                    <a:rPr lang="en-US" altLang="ko-KR" sz="1400" b="1" dirty="0">
                      <a:solidFill>
                        <a:schemeClr val="bg1">
                          <a:lumMod val="65000"/>
                        </a:schemeClr>
                      </a:solidFill>
                    </a:rPr>
                  </a:br>
                  <a:r>
                    <a:rPr lang="en-US" altLang="ko-KR" sz="1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(24.3%)</a:t>
                  </a:r>
                  <a:endParaRPr lang="ko-KR" altLang="en-US" sz="1400" b="1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41042063-96FE-0B02-6651-7ABA7B75E2F8}"/>
                    </a:ext>
                  </a:extLst>
                </p:cNvPr>
                <p:cNvGrpSpPr/>
                <p:nvPr/>
              </p:nvGrpSpPr>
              <p:grpSpPr>
                <a:xfrm>
                  <a:off x="2201385" y="4720224"/>
                  <a:ext cx="2610404" cy="719119"/>
                  <a:chOff x="6197526" y="2906156"/>
                  <a:chExt cx="2610404" cy="719119"/>
                </a:xfrm>
              </p:grpSpPr>
              <p:sp>
                <p:nvSpPr>
                  <p:cNvPr id="99" name="직사각형 98">
                    <a:extLst>
                      <a:ext uri="{FF2B5EF4-FFF2-40B4-BE49-F238E27FC236}">
                        <a16:creationId xmlns:a16="http://schemas.microsoft.com/office/drawing/2014/main" id="{CA0A12FE-8C25-B456-C987-5C9D86A4E0AD}"/>
                      </a:ext>
                    </a:extLst>
                  </p:cNvPr>
                  <p:cNvSpPr/>
                  <p:nvPr/>
                </p:nvSpPr>
                <p:spPr>
                  <a:xfrm>
                    <a:off x="6197526" y="3462582"/>
                    <a:ext cx="162693" cy="1626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73C8CB2B-617F-99E5-8283-191B753BBACE}"/>
                      </a:ext>
                    </a:extLst>
                  </p:cNvPr>
                  <p:cNvSpPr/>
                  <p:nvPr/>
                </p:nvSpPr>
                <p:spPr>
                  <a:xfrm>
                    <a:off x="8645237" y="2906156"/>
                    <a:ext cx="162693" cy="1626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cxnSp>
                <p:nvCxnSpPr>
                  <p:cNvPr id="101" name="연결선: 꺾임 100">
                    <a:extLst>
                      <a:ext uri="{FF2B5EF4-FFF2-40B4-BE49-F238E27FC236}">
                        <a16:creationId xmlns:a16="http://schemas.microsoft.com/office/drawing/2014/main" id="{72D71E3A-021A-C6D1-83F7-BA1F7410B355}"/>
                      </a:ext>
                    </a:extLst>
                  </p:cNvPr>
                  <p:cNvCxnSpPr>
                    <a:cxnSpLocks/>
                    <a:stCxn id="100" idx="2"/>
                    <a:endCxn id="99" idx="3"/>
                  </p:cNvCxnSpPr>
                  <p:nvPr/>
                </p:nvCxnSpPr>
                <p:spPr>
                  <a:xfrm rot="5400000">
                    <a:off x="7305862" y="2123207"/>
                    <a:ext cx="475080" cy="2366365"/>
                  </a:xfrm>
                  <a:prstGeom prst="bentConnector2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480AF74-902F-241C-D90D-77A9B01B3B95}"/>
                  </a:ext>
                </a:extLst>
              </p:cNvPr>
              <p:cNvGrpSpPr/>
              <p:nvPr/>
            </p:nvGrpSpPr>
            <p:grpSpPr>
              <a:xfrm>
                <a:off x="7298865" y="4572477"/>
                <a:ext cx="2434874" cy="810753"/>
                <a:chOff x="7298865" y="4656476"/>
                <a:chExt cx="2434874" cy="810753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9A39144D-C645-ED07-7780-06DB02C7232A}"/>
                    </a:ext>
                  </a:extLst>
                </p:cNvPr>
                <p:cNvSpPr/>
                <p:nvPr/>
              </p:nvSpPr>
              <p:spPr>
                <a:xfrm flipV="1">
                  <a:off x="9571046" y="5304536"/>
                  <a:ext cx="162693" cy="162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9C9F1FBB-4D21-8ECC-BD00-7E15F2AD3058}"/>
                    </a:ext>
                  </a:extLst>
                </p:cNvPr>
                <p:cNvSpPr/>
                <p:nvPr/>
              </p:nvSpPr>
              <p:spPr>
                <a:xfrm flipV="1">
                  <a:off x="7298865" y="4656476"/>
                  <a:ext cx="162693" cy="162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107" name="연결선: 꺾임 106">
                  <a:extLst>
                    <a:ext uri="{FF2B5EF4-FFF2-40B4-BE49-F238E27FC236}">
                      <a16:creationId xmlns:a16="http://schemas.microsoft.com/office/drawing/2014/main" id="{E16EEC74-B0E0-437C-891F-1979FD134F6D}"/>
                    </a:ext>
                  </a:extLst>
                </p:cNvPr>
                <p:cNvCxnSpPr>
                  <a:stCxn id="106" idx="0"/>
                  <a:endCxn id="105" idx="1"/>
                </p:cNvCxnSpPr>
                <p:nvPr/>
              </p:nvCxnSpPr>
              <p:spPr>
                <a:xfrm rot="16200000" flipH="1">
                  <a:off x="8192273" y="4007108"/>
                  <a:ext cx="566713" cy="2190834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34">
                  <a:extLst>
                    <a:ext uri="{FF2B5EF4-FFF2-40B4-BE49-F238E27FC236}">
                      <a16:creationId xmlns:a16="http://schemas.microsoft.com/office/drawing/2014/main" id="{55ADB12A-2F95-B4E6-516A-784E7DB5267E}"/>
                    </a:ext>
                  </a:extLst>
                </p:cNvPr>
                <p:cNvSpPr txBox="1"/>
                <p:nvPr/>
              </p:nvSpPr>
              <p:spPr>
                <a:xfrm>
                  <a:off x="8140646" y="4859765"/>
                  <a:ext cx="1511747" cy="4855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39472D"/>
                    </a:buClr>
                  </a:pPr>
                  <a:r>
                    <a:rPr lang="ko-KR" altLang="en-US" sz="1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치수 측정의 어려움</a:t>
                  </a:r>
                  <a:br>
                    <a:rPr lang="en-US" altLang="ko-KR" sz="1400" b="1" dirty="0">
                      <a:solidFill>
                        <a:schemeClr val="bg1">
                          <a:lumMod val="65000"/>
                        </a:schemeClr>
                      </a:solidFill>
                    </a:rPr>
                  </a:br>
                  <a:r>
                    <a:rPr lang="en-US" altLang="ko-KR" sz="1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(34.7%)</a:t>
                  </a:r>
                  <a:endParaRPr lang="ko-KR" altLang="en-US" sz="1400" b="1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294A7E27-0BA5-0963-01B4-EEAACEF2CD96}"/>
                  </a:ext>
                </a:extLst>
              </p:cNvPr>
              <p:cNvGrpSpPr/>
              <p:nvPr/>
            </p:nvGrpSpPr>
            <p:grpSpPr>
              <a:xfrm>
                <a:off x="6001858" y="5392986"/>
                <a:ext cx="3522063" cy="810753"/>
                <a:chOff x="6001858" y="5616815"/>
                <a:chExt cx="3522063" cy="810753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EEE472E3-2561-57DD-23C5-EBE04E3A94FB}"/>
                    </a:ext>
                  </a:extLst>
                </p:cNvPr>
                <p:cNvGrpSpPr/>
                <p:nvPr/>
              </p:nvGrpSpPr>
              <p:grpSpPr>
                <a:xfrm flipV="1">
                  <a:off x="6001858" y="5616815"/>
                  <a:ext cx="3522063" cy="810753"/>
                  <a:chOff x="8097540" y="2334494"/>
                  <a:chExt cx="3522063" cy="810753"/>
                </a:xfrm>
              </p:grpSpPr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8FBBBF65-3956-ACBF-7070-ED9519EDC24A}"/>
                      </a:ext>
                    </a:extLst>
                  </p:cNvPr>
                  <p:cNvSpPr/>
                  <p:nvPr/>
                </p:nvSpPr>
                <p:spPr>
                  <a:xfrm>
                    <a:off x="11456910" y="2334494"/>
                    <a:ext cx="162693" cy="1626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FFC75A95-9DA5-431C-AE32-192F21C1887C}"/>
                      </a:ext>
                    </a:extLst>
                  </p:cNvPr>
                  <p:cNvSpPr/>
                  <p:nvPr/>
                </p:nvSpPr>
                <p:spPr>
                  <a:xfrm>
                    <a:off x="8097540" y="2982554"/>
                    <a:ext cx="162693" cy="1626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cxnSp>
                <p:nvCxnSpPr>
                  <p:cNvPr id="113" name="연결선: 꺾임 112">
                    <a:extLst>
                      <a:ext uri="{FF2B5EF4-FFF2-40B4-BE49-F238E27FC236}">
                        <a16:creationId xmlns:a16="http://schemas.microsoft.com/office/drawing/2014/main" id="{96FB35DB-8AAC-7E6A-455F-A6232CC26122}"/>
                      </a:ext>
                    </a:extLst>
                  </p:cNvPr>
                  <p:cNvCxnSpPr>
                    <a:stCxn id="112" idx="0"/>
                    <a:endCxn id="111" idx="1"/>
                  </p:cNvCxnSpPr>
                  <p:nvPr/>
                </p:nvCxnSpPr>
                <p:spPr>
                  <a:xfrm rot="5400000" flipH="1" flipV="1">
                    <a:off x="9534542" y="1060187"/>
                    <a:ext cx="566713" cy="3278023"/>
                  </a:xfrm>
                  <a:prstGeom prst="bentConnector2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5" name="TextBox 34">
                  <a:extLst>
                    <a:ext uri="{FF2B5EF4-FFF2-40B4-BE49-F238E27FC236}">
                      <a16:creationId xmlns:a16="http://schemas.microsoft.com/office/drawing/2014/main" id="{4E9936FC-C96B-5CCB-6632-79C5A310B255}"/>
                    </a:ext>
                  </a:extLst>
                </p:cNvPr>
                <p:cNvSpPr txBox="1"/>
                <p:nvPr/>
              </p:nvSpPr>
              <p:spPr>
                <a:xfrm>
                  <a:off x="7192584" y="5841770"/>
                  <a:ext cx="2298758" cy="4855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39472D"/>
                    </a:buClr>
                  </a:pPr>
                  <a:r>
                    <a:rPr lang="ko-KR" altLang="en-US" sz="1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제품 자체에 대한 낮은 신뢰도</a:t>
                  </a:r>
                  <a:br>
                    <a:rPr lang="en-US" altLang="ko-KR" sz="1400" b="1" dirty="0">
                      <a:solidFill>
                        <a:schemeClr val="bg1">
                          <a:lumMod val="65000"/>
                        </a:schemeClr>
                      </a:solidFill>
                    </a:rPr>
                  </a:br>
                  <a:r>
                    <a:rPr lang="en-US" altLang="ko-KR" sz="1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(34%)</a:t>
                  </a:r>
                  <a:endParaRPr lang="ko-KR" altLang="en-US" sz="1400" b="1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EF191C7-0054-8F75-485D-E2F41BE7B701}"/>
                </a:ext>
              </a:extLst>
            </p:cNvPr>
            <p:cNvGrpSpPr/>
            <p:nvPr/>
          </p:nvGrpSpPr>
          <p:grpSpPr>
            <a:xfrm>
              <a:off x="4297823" y="2580495"/>
              <a:ext cx="3596354" cy="3460551"/>
              <a:chOff x="4299244" y="2594752"/>
              <a:chExt cx="3596354" cy="3460551"/>
            </a:xfrm>
          </p:grpSpPr>
          <p:graphicFrame>
            <p:nvGraphicFramePr>
              <p:cNvPr id="90" name="내용 개체 틀 41">
                <a:extLst>
                  <a:ext uri="{FF2B5EF4-FFF2-40B4-BE49-F238E27FC236}">
                    <a16:creationId xmlns:a16="http://schemas.microsoft.com/office/drawing/2014/main" id="{9EFD060C-14D9-CB81-DC1C-44DFB63FC6C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60627275"/>
                  </p:ext>
                </p:extLst>
              </p:nvPr>
            </p:nvGraphicFramePr>
            <p:xfrm>
              <a:off x="4299244" y="2594752"/>
              <a:ext cx="3596354" cy="346055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FBD228-4786-7B52-C893-7557583B3B0F}"/>
                  </a:ext>
                </a:extLst>
              </p:cNvPr>
              <p:cNvGrpSpPr/>
              <p:nvPr/>
            </p:nvGrpSpPr>
            <p:grpSpPr>
              <a:xfrm>
                <a:off x="4497392" y="2725290"/>
                <a:ext cx="3182523" cy="3199205"/>
                <a:chOff x="4497392" y="2725290"/>
                <a:chExt cx="3182523" cy="3199205"/>
              </a:xfrm>
              <a:solidFill>
                <a:srgbClr val="000000">
                  <a:alpha val="65098"/>
                </a:srgbClr>
              </a:solidFill>
            </p:grpSpPr>
            <p:sp>
              <p:nvSpPr>
                <p:cNvPr id="53" name="부분 원형 52">
                  <a:extLst>
                    <a:ext uri="{FF2B5EF4-FFF2-40B4-BE49-F238E27FC236}">
                      <a16:creationId xmlns:a16="http://schemas.microsoft.com/office/drawing/2014/main" id="{7B7D9F0A-6DA2-FD2A-9FDF-4FEF02F2CC4B}"/>
                    </a:ext>
                  </a:extLst>
                </p:cNvPr>
                <p:cNvSpPr/>
                <p:nvPr/>
              </p:nvSpPr>
              <p:spPr>
                <a:xfrm>
                  <a:off x="4574693" y="2921356"/>
                  <a:ext cx="3003139" cy="3003139"/>
                </a:xfrm>
                <a:prstGeom prst="pie">
                  <a:avLst>
                    <a:gd name="adj1" fmla="val 3934559"/>
                    <a:gd name="adj2" fmla="val 825742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부분 원형 53">
                  <a:extLst>
                    <a:ext uri="{FF2B5EF4-FFF2-40B4-BE49-F238E27FC236}">
                      <a16:creationId xmlns:a16="http://schemas.microsoft.com/office/drawing/2014/main" id="{A7B513F5-A66E-DA44-70E9-6AF77FAFC0F3}"/>
                    </a:ext>
                  </a:extLst>
                </p:cNvPr>
                <p:cNvSpPr/>
                <p:nvPr/>
              </p:nvSpPr>
              <p:spPr>
                <a:xfrm>
                  <a:off x="4497392" y="2843591"/>
                  <a:ext cx="3003139" cy="3003139"/>
                </a:xfrm>
                <a:prstGeom prst="pie">
                  <a:avLst>
                    <a:gd name="adj1" fmla="val 8270951"/>
                    <a:gd name="adj2" fmla="val 1134837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부분 원형 54">
                  <a:extLst>
                    <a:ext uri="{FF2B5EF4-FFF2-40B4-BE49-F238E27FC236}">
                      <a16:creationId xmlns:a16="http://schemas.microsoft.com/office/drawing/2014/main" id="{60C72B2E-3106-F0C6-BE8B-76D1EE8D7F12}"/>
                    </a:ext>
                  </a:extLst>
                </p:cNvPr>
                <p:cNvSpPr/>
                <p:nvPr/>
              </p:nvSpPr>
              <p:spPr>
                <a:xfrm>
                  <a:off x="4520506" y="2766978"/>
                  <a:ext cx="3003139" cy="3003139"/>
                </a:xfrm>
                <a:prstGeom prst="pie">
                  <a:avLst>
                    <a:gd name="adj1" fmla="val 11396026"/>
                    <a:gd name="adj2" fmla="val 14255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부분 원형 55">
                  <a:extLst>
                    <a:ext uri="{FF2B5EF4-FFF2-40B4-BE49-F238E27FC236}">
                      <a16:creationId xmlns:a16="http://schemas.microsoft.com/office/drawing/2014/main" id="{EE7F1F45-2024-47C5-D14C-05DC6B8C7688}"/>
                    </a:ext>
                  </a:extLst>
                </p:cNvPr>
                <p:cNvSpPr/>
                <p:nvPr/>
              </p:nvSpPr>
              <p:spPr>
                <a:xfrm>
                  <a:off x="4567111" y="2728074"/>
                  <a:ext cx="3003139" cy="3003139"/>
                </a:xfrm>
                <a:prstGeom prst="pie">
                  <a:avLst>
                    <a:gd name="adj1" fmla="val 14282864"/>
                    <a:gd name="adj2" fmla="val 156986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18A8243-E5F1-C738-BDA7-0B928A2CED0F}"/>
                    </a:ext>
                  </a:extLst>
                </p:cNvPr>
                <p:cNvSpPr/>
                <p:nvPr/>
              </p:nvSpPr>
              <p:spPr>
                <a:xfrm>
                  <a:off x="4591255" y="2725290"/>
                  <a:ext cx="3003139" cy="3003139"/>
                </a:xfrm>
                <a:prstGeom prst="pie">
                  <a:avLst>
                    <a:gd name="adj1" fmla="val 15712533"/>
                    <a:gd name="adj2" fmla="val 1617875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부분 원형 57">
                  <a:extLst>
                    <a:ext uri="{FF2B5EF4-FFF2-40B4-BE49-F238E27FC236}">
                      <a16:creationId xmlns:a16="http://schemas.microsoft.com/office/drawing/2014/main" id="{ECD31520-B527-678A-2DBE-B29693B82EA5}"/>
                    </a:ext>
                  </a:extLst>
                </p:cNvPr>
                <p:cNvSpPr/>
                <p:nvPr/>
              </p:nvSpPr>
              <p:spPr>
                <a:xfrm>
                  <a:off x="4676776" y="2874754"/>
                  <a:ext cx="3003139" cy="3003139"/>
                </a:xfrm>
                <a:prstGeom prst="pie">
                  <a:avLst>
                    <a:gd name="adj1" fmla="val 21077618"/>
                    <a:gd name="adj2" fmla="val 38900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C7731E-35CA-6DA8-B5FC-FF258F78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9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86F6E-3BE6-CED7-E6AF-20B529B2C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DF41D4-9257-7CB8-417B-B755BC9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기대효과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CDED9E-AB07-77C8-A1F4-38D9114CCBFB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37" name="Object 39">
              <a:extLst>
                <a:ext uri="{FF2B5EF4-FFF2-40B4-BE49-F238E27FC236}">
                  <a16:creationId xmlns:a16="http://schemas.microsoft.com/office/drawing/2014/main" id="{FDC9B4BF-D60C-8931-B81E-027FD3674E89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8" name="Object 40">
              <a:extLst>
                <a:ext uri="{FF2B5EF4-FFF2-40B4-BE49-F238E27FC236}">
                  <a16:creationId xmlns:a16="http://schemas.microsoft.com/office/drawing/2014/main" id="{7B17DDDD-2BF7-0EDE-8D82-1AE440EBD423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39" name="Object 41">
              <a:extLst>
                <a:ext uri="{FF2B5EF4-FFF2-40B4-BE49-F238E27FC236}">
                  <a16:creationId xmlns:a16="http://schemas.microsoft.com/office/drawing/2014/main" id="{38CF2650-3F52-76C6-2C5E-859568E25531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0" name="Object 42">
              <a:extLst>
                <a:ext uri="{FF2B5EF4-FFF2-40B4-BE49-F238E27FC236}">
                  <a16:creationId xmlns:a16="http://schemas.microsoft.com/office/drawing/2014/main" id="{C72BE4D7-498B-0BF9-E348-79B160D93340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1" name="Object 43">
              <a:extLst>
                <a:ext uri="{FF2B5EF4-FFF2-40B4-BE49-F238E27FC236}">
                  <a16:creationId xmlns:a16="http://schemas.microsoft.com/office/drawing/2014/main" id="{DD68A55F-D805-C594-D761-1B738E2A29A2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B6D2B3-7DC5-7D8A-AD2B-CD7352261AD6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3461473-B483-8D99-EA40-2FFBF32A1992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82E9CDFA-2577-2D37-9076-83E6EDF48E0B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99FBDD78-6663-A14F-69C6-36AC439A6916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E9C4AF3-B666-7ED2-7EAB-AA0672815A7E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3640B26-F546-DF2C-CCA7-06A7F9DCB0AC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10E4F609-4672-FC1C-5CEE-1B43D10F4D2D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C6F5971-327C-0F05-D9CD-25432D77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1D182C-4136-A767-92E7-89EDA3198711}"/>
              </a:ext>
            </a:extLst>
          </p:cNvPr>
          <p:cNvGrpSpPr/>
          <p:nvPr/>
        </p:nvGrpSpPr>
        <p:grpSpPr>
          <a:xfrm>
            <a:off x="4928811" y="3116163"/>
            <a:ext cx="2334377" cy="2334377"/>
            <a:chOff x="4928811" y="3116163"/>
            <a:chExt cx="2334377" cy="233437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18B9B3-9D4B-56AC-739F-3B83191210B6}"/>
                </a:ext>
              </a:extLst>
            </p:cNvPr>
            <p:cNvGrpSpPr/>
            <p:nvPr/>
          </p:nvGrpSpPr>
          <p:grpSpPr>
            <a:xfrm>
              <a:off x="4928811" y="3116163"/>
              <a:ext cx="2334377" cy="2334377"/>
              <a:chOff x="4928812" y="3350182"/>
              <a:chExt cx="2334377" cy="2334377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B59B52E3-FB17-9652-CA57-CA463BACFA06}"/>
                  </a:ext>
                </a:extLst>
              </p:cNvPr>
              <p:cNvSpPr/>
              <p:nvPr/>
            </p:nvSpPr>
            <p:spPr>
              <a:xfrm>
                <a:off x="4928812" y="3350183"/>
                <a:ext cx="2334376" cy="2334376"/>
              </a:xfrm>
              <a:prstGeom prst="ellipse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58BC97E-B721-0702-D344-DD15D5484105}"/>
                  </a:ext>
                </a:extLst>
              </p:cNvPr>
              <p:cNvSpPr/>
              <p:nvPr/>
            </p:nvSpPr>
            <p:spPr>
              <a:xfrm>
                <a:off x="4928813" y="3350182"/>
                <a:ext cx="2334376" cy="2334377"/>
              </a:xfrm>
              <a:prstGeom prst="ellipse">
                <a:avLst/>
              </a:prstGeom>
              <a:solidFill>
                <a:srgbClr val="000000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D29FD315-5FDC-70C8-4DDB-7FD32265FEAB}"/>
                </a:ext>
              </a:extLst>
            </p:cNvPr>
            <p:cNvSpPr txBox="1"/>
            <p:nvPr/>
          </p:nvSpPr>
          <p:spPr>
            <a:xfrm>
              <a:off x="5099050" y="3927757"/>
              <a:ext cx="1993902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20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4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A97A9F-F21B-1543-4C95-C5E78AD49793}"/>
                </a:ext>
              </a:extLst>
            </p:cNvPr>
            <p:cNvGrpSpPr/>
            <p:nvPr/>
          </p:nvGrpSpPr>
          <p:grpSpPr>
            <a:xfrm>
              <a:off x="4928811" y="3116163"/>
              <a:ext cx="2334377" cy="2334377"/>
              <a:chOff x="4928811" y="3116163"/>
              <a:chExt cx="2334377" cy="2334377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06CF4D25-A3DF-A67C-83EC-ABDA94697208}"/>
                  </a:ext>
                </a:extLst>
              </p:cNvPr>
              <p:cNvGrpSpPr/>
              <p:nvPr/>
            </p:nvGrpSpPr>
            <p:grpSpPr>
              <a:xfrm>
                <a:off x="4928811" y="3116163"/>
                <a:ext cx="2334377" cy="2334377"/>
                <a:chOff x="4928812" y="3350182"/>
                <a:chExt cx="2334377" cy="2334377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D3BE932-E09B-DE35-FDB1-66DFEF2D74BD}"/>
                    </a:ext>
                  </a:extLst>
                </p:cNvPr>
                <p:cNvSpPr/>
                <p:nvPr/>
              </p:nvSpPr>
              <p:spPr>
                <a:xfrm>
                  <a:off x="4928812" y="3350183"/>
                  <a:ext cx="2334376" cy="2334376"/>
                </a:xfrm>
                <a:prstGeom prst="ellipse">
                  <a:avLst/>
                </a:prstGeom>
                <a:blipFill dpi="0"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54969DF-748F-CC71-0BFD-7C5A7C0A39DF}"/>
                    </a:ext>
                  </a:extLst>
                </p:cNvPr>
                <p:cNvSpPr/>
                <p:nvPr/>
              </p:nvSpPr>
              <p:spPr>
                <a:xfrm>
                  <a:off x="4928813" y="3350182"/>
                  <a:ext cx="2334376" cy="2334377"/>
                </a:xfrm>
                <a:prstGeom prst="ellipse">
                  <a:avLst/>
                </a:prstGeom>
                <a:solidFill>
                  <a:srgbClr val="000000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Object 11">
                <a:extLst>
                  <a:ext uri="{FF2B5EF4-FFF2-40B4-BE49-F238E27FC236}">
                    <a16:creationId xmlns:a16="http://schemas.microsoft.com/office/drawing/2014/main" id="{DB3213ED-3C6B-4960-7A39-F3250F232EBC}"/>
                  </a:ext>
                </a:extLst>
              </p:cNvPr>
              <p:cNvSpPr txBox="1"/>
              <p:nvPr/>
            </p:nvSpPr>
            <p:spPr>
              <a:xfrm>
                <a:off x="5099050" y="3927757"/>
                <a:ext cx="1993902" cy="7078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모두의 인테리어</a:t>
                </a:r>
                <a:endParaRPr lang="en-US" altLang="ko-KR" sz="20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Modu Interior</a:t>
                </a:r>
                <a:endParaRPr lang="en-US" sz="400" dirty="0">
                  <a:latin typeface="AppleSDGothicNeoH00" panose="02000503000000000000" pitchFamily="2" charset="-127"/>
                  <a:ea typeface="AppleSDGothicNeoH00" panose="02000503000000000000" pitchFamily="2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8DCBF2-492F-36B5-0E76-238715579C65}"/>
              </a:ext>
            </a:extLst>
          </p:cNvPr>
          <p:cNvGrpSpPr/>
          <p:nvPr/>
        </p:nvGrpSpPr>
        <p:grpSpPr>
          <a:xfrm>
            <a:off x="895348" y="2394510"/>
            <a:ext cx="3359152" cy="2685883"/>
            <a:chOff x="895348" y="2395478"/>
            <a:chExt cx="3359152" cy="268588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017EC54-1C93-9015-A288-F89BE0C51016}"/>
                </a:ext>
              </a:extLst>
            </p:cNvPr>
            <p:cNvGrpSpPr/>
            <p:nvPr/>
          </p:nvGrpSpPr>
          <p:grpSpPr>
            <a:xfrm>
              <a:off x="1864141" y="2395478"/>
              <a:ext cx="1478435" cy="506159"/>
              <a:chOff x="2001365" y="2450909"/>
              <a:chExt cx="1478435" cy="506159"/>
            </a:xfrm>
          </p:grpSpPr>
          <p:pic>
            <p:nvPicPr>
              <p:cNvPr id="24" name="내용 개체 틀 51">
                <a:extLst>
                  <a:ext uri="{FF2B5EF4-FFF2-40B4-BE49-F238E27FC236}">
                    <a16:creationId xmlns:a16="http://schemas.microsoft.com/office/drawing/2014/main" id="{9C75E28A-37BE-B2BA-46E2-96B99CB7F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01365" y="2450909"/>
                <a:ext cx="506793" cy="506159"/>
              </a:xfrm>
              <a:prstGeom prst="rect">
                <a:avLst/>
              </a:prstGeom>
            </p:spPr>
          </p:pic>
          <p:sp>
            <p:nvSpPr>
              <p:cNvPr id="25" name="TextBox 34">
                <a:extLst>
                  <a:ext uri="{FF2B5EF4-FFF2-40B4-BE49-F238E27FC236}">
                    <a16:creationId xmlns:a16="http://schemas.microsoft.com/office/drawing/2014/main" id="{3931ACEE-153E-767C-4E96-0F69D40F5038}"/>
                  </a:ext>
                </a:extLst>
              </p:cNvPr>
              <p:cNvSpPr txBox="1"/>
              <p:nvPr/>
            </p:nvSpPr>
            <p:spPr>
              <a:xfrm>
                <a:off x="2574005" y="2515475"/>
                <a:ext cx="905795" cy="377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20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소비자</a:t>
                </a:r>
              </a:p>
            </p:txBody>
          </p:sp>
        </p:grpSp>
        <p:sp>
          <p:nvSpPr>
            <p:cNvPr id="22" name="TextBox 34">
              <a:extLst>
                <a:ext uri="{FF2B5EF4-FFF2-40B4-BE49-F238E27FC236}">
                  <a16:creationId xmlns:a16="http://schemas.microsoft.com/office/drawing/2014/main" id="{92FE5E04-5190-FC1B-2DA8-1992C2A1C7F6}"/>
                </a:ext>
              </a:extLst>
            </p:cNvPr>
            <p:cNvSpPr txBox="1"/>
            <p:nvPr/>
          </p:nvSpPr>
          <p:spPr>
            <a:xfrm>
              <a:off x="895348" y="3100742"/>
              <a:ext cx="3359152" cy="890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2000" dirty="0">
                  <a:latin typeface="+mj-ea"/>
                  <a:ea typeface="+mj-ea"/>
                </a:rPr>
                <a:t>맞춤형 가구 추천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400" dirty="0"/>
                <a:t>인테리어 초보자들도 자신의 공간에 잘 맞는 가구를 찾는데 걸리는 시간을 절약할 수 있음</a:t>
              </a:r>
            </a:p>
          </p:txBody>
        </p:sp>
        <p:sp>
          <p:nvSpPr>
            <p:cNvPr id="23" name="TextBox 34">
              <a:extLst>
                <a:ext uri="{FF2B5EF4-FFF2-40B4-BE49-F238E27FC236}">
                  <a16:creationId xmlns:a16="http://schemas.microsoft.com/office/drawing/2014/main" id="{B5700589-58C3-040C-1315-A06CF62007FE}"/>
                </a:ext>
              </a:extLst>
            </p:cNvPr>
            <p:cNvSpPr txBox="1"/>
            <p:nvPr/>
          </p:nvSpPr>
          <p:spPr>
            <a:xfrm>
              <a:off x="895348" y="4190604"/>
              <a:ext cx="3359152" cy="890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2000" dirty="0">
                  <a:latin typeface="+mj-ea"/>
                  <a:ea typeface="+mj-ea"/>
                </a:rPr>
                <a:t>추가 비용 손실 방지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400" dirty="0"/>
                <a:t>알맞지 않은 가구 구매로 인한 교환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환불 비용 및 재구매 시간 손실을 방지할 수 있음</a:t>
              </a:r>
              <a:endParaRPr lang="en-US" altLang="ko-KR" sz="14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14465D-7D1F-DBA9-4D9B-20C166FD8913}"/>
              </a:ext>
            </a:extLst>
          </p:cNvPr>
          <p:cNvGrpSpPr/>
          <p:nvPr/>
        </p:nvGrpSpPr>
        <p:grpSpPr>
          <a:xfrm>
            <a:off x="7908925" y="2399018"/>
            <a:ext cx="3359152" cy="3768667"/>
            <a:chOff x="7908925" y="2399018"/>
            <a:chExt cx="3359152" cy="376866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B585EC1-604B-8ACA-2481-D5AF862C81C8}"/>
                </a:ext>
              </a:extLst>
            </p:cNvPr>
            <p:cNvGrpSpPr/>
            <p:nvPr/>
          </p:nvGrpSpPr>
          <p:grpSpPr>
            <a:xfrm>
              <a:off x="8090992" y="2399018"/>
              <a:ext cx="2995018" cy="506793"/>
              <a:chOff x="8128980" y="2457988"/>
              <a:chExt cx="2995018" cy="506793"/>
            </a:xfrm>
          </p:grpSpPr>
          <p:sp>
            <p:nvSpPr>
              <p:cNvPr id="19" name="TextBox 34">
                <a:extLst>
                  <a:ext uri="{FF2B5EF4-FFF2-40B4-BE49-F238E27FC236}">
                    <a16:creationId xmlns:a16="http://schemas.microsoft.com/office/drawing/2014/main" id="{32E5859D-8492-379B-2E56-E3F1A16C3363}"/>
                  </a:ext>
                </a:extLst>
              </p:cNvPr>
              <p:cNvSpPr txBox="1"/>
              <p:nvPr/>
            </p:nvSpPr>
            <p:spPr>
              <a:xfrm>
                <a:off x="8701619" y="2522871"/>
                <a:ext cx="2422379" cy="377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2000" dirty="0">
                    <a:solidFill>
                      <a:schemeClr val="accent6"/>
                    </a:solidFill>
                    <a:latin typeface="+mj-ea"/>
                    <a:ea typeface="+mj-ea"/>
                  </a:rPr>
                  <a:t>가구 브랜드 및 플랫폼</a:t>
                </a:r>
              </a:p>
            </p:txBody>
          </p:sp>
          <p:pic>
            <p:nvPicPr>
              <p:cNvPr id="20" name="내용 개체 틀 5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FEA3468-C696-8A65-3A3E-BB0EC25CB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28980" y="2457988"/>
                <a:ext cx="506793" cy="506793"/>
              </a:xfrm>
              <a:prstGeom prst="rect">
                <a:avLst/>
              </a:prstGeom>
            </p:spPr>
          </p:pic>
        </p:grpSp>
        <p:sp>
          <p:nvSpPr>
            <p:cNvPr id="16" name="TextBox 34">
              <a:extLst>
                <a:ext uri="{FF2B5EF4-FFF2-40B4-BE49-F238E27FC236}">
                  <a16:creationId xmlns:a16="http://schemas.microsoft.com/office/drawing/2014/main" id="{C0699041-4F49-D15A-170C-57ECFC27C423}"/>
                </a:ext>
              </a:extLst>
            </p:cNvPr>
            <p:cNvSpPr txBox="1"/>
            <p:nvPr/>
          </p:nvSpPr>
          <p:spPr>
            <a:xfrm>
              <a:off x="7908925" y="3102345"/>
              <a:ext cx="3359152" cy="890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2000" dirty="0">
                  <a:latin typeface="+mj-ea"/>
                  <a:ea typeface="+mj-ea"/>
                </a:rPr>
                <a:t>매출 증대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400" dirty="0"/>
                <a:t>소비자의 가구 브랜드에 대한 신뢰도와 만족도를 향상 시켜 매출을 증대 시킬 수 있음</a:t>
              </a: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DC12D95B-3160-DEF6-91A0-D279F94B934B}"/>
                </a:ext>
              </a:extLst>
            </p:cNvPr>
            <p:cNvSpPr txBox="1"/>
            <p:nvPr/>
          </p:nvSpPr>
          <p:spPr>
            <a:xfrm>
              <a:off x="7908925" y="4189636"/>
              <a:ext cx="3359152" cy="890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2000" dirty="0">
                  <a:latin typeface="+mj-ea"/>
                  <a:ea typeface="+mj-ea"/>
                </a:rPr>
                <a:t>중소 브랜드와 상생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400" dirty="0"/>
                <a:t>가구 플랫폼을 통해 소비자의 디자인 욕구를 만족시킬 수 있는 다양한 가구 브랜드와 상생</a:t>
              </a:r>
              <a:endParaRPr lang="en-US" altLang="ko-KR" sz="1400" dirty="0"/>
            </a:p>
          </p:txBody>
        </p:sp>
        <p:sp>
          <p:nvSpPr>
            <p:cNvPr id="18" name="TextBox 34">
              <a:extLst>
                <a:ext uri="{FF2B5EF4-FFF2-40B4-BE49-F238E27FC236}">
                  <a16:creationId xmlns:a16="http://schemas.microsoft.com/office/drawing/2014/main" id="{3037E819-44BF-8D32-FE69-A3A398D49210}"/>
                </a:ext>
              </a:extLst>
            </p:cNvPr>
            <p:cNvSpPr txBox="1"/>
            <p:nvPr/>
          </p:nvSpPr>
          <p:spPr>
            <a:xfrm>
              <a:off x="7908925" y="5276928"/>
              <a:ext cx="3359152" cy="890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2000" dirty="0">
                  <a:latin typeface="+mj-ea"/>
                  <a:ea typeface="+mj-ea"/>
                </a:rPr>
                <a:t>풍부한 소비자 경험 제공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400" dirty="0"/>
                <a:t>소비자가 인테리어에 참여할 수 있는 기회를 제공하며 브랜드 마케팅으로 발전시킬 수 있음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451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6EB2C-8B2C-1A31-C1AE-0CD48511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2ECA23E8-9CFD-3F41-0408-F51A210089E9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DE6322-546B-7DF6-D842-70E46FCCF0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BF07A5A7-70EA-B8F2-F96C-DB32CFA2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1AC30466-3F92-4F8C-5D0B-E3C3AF6EA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9B240FEE-972E-1893-5E15-1216BF12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8E6831-EFB3-28BA-6C9E-EB707EA318C6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4BF6B99E-9320-89A9-C737-8C528D5DD124}"/>
                </a:ext>
              </a:extLst>
            </p:cNvPr>
            <p:cNvSpPr txBox="1"/>
            <p:nvPr/>
          </p:nvSpPr>
          <p:spPr>
            <a:xfrm>
              <a:off x="10569415" y="80714"/>
              <a:ext cx="158383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16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2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306892AB-0749-3C89-257D-3AC92760BF7E}"/>
                </a:ext>
              </a:extLst>
            </p:cNvPr>
            <p:cNvSpPr txBox="1"/>
            <p:nvPr/>
          </p:nvSpPr>
          <p:spPr>
            <a:xfrm>
              <a:off x="98465" y="85803"/>
              <a:ext cx="267013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[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멋쟁이사자처럼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] AI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엔지니어 </a:t>
              </a:r>
              <a:b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</a:b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심화 부트캠프 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(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이미지 처리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)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 </a:t>
              </a:r>
              <a:endParaRPr lang="en-US" sz="11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E2ACA3-09E3-D56F-0061-65EF88284B06}"/>
              </a:ext>
            </a:extLst>
          </p:cNvPr>
          <p:cNvGrpSpPr/>
          <p:nvPr/>
        </p:nvGrpSpPr>
        <p:grpSpPr>
          <a:xfrm>
            <a:off x="1043934" y="2164502"/>
            <a:ext cx="1783960" cy="2453842"/>
            <a:chOff x="1043934" y="2164502"/>
            <a:chExt cx="1783960" cy="245384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A51DC0-EA34-0E08-47CF-A127DC245777}"/>
                </a:ext>
              </a:extLst>
            </p:cNvPr>
            <p:cNvSpPr txBox="1"/>
            <p:nvPr/>
          </p:nvSpPr>
          <p:spPr>
            <a:xfrm>
              <a:off x="1181844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OVERVIEW</a:t>
              </a:r>
              <a:endParaRPr lang="ko-KR" altLang="en-US" dirty="0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352DA94-61F2-5235-E38C-4AF5C091F736}"/>
                </a:ext>
              </a:extLst>
            </p:cNvPr>
            <p:cNvGrpSpPr/>
            <p:nvPr/>
          </p:nvGrpSpPr>
          <p:grpSpPr>
            <a:xfrm>
              <a:off x="1043934" y="2834385"/>
              <a:ext cx="1783960" cy="1783959"/>
              <a:chOff x="1670846" y="2694637"/>
              <a:chExt cx="1583831" cy="158383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6A912F5C-AC7D-F1EE-D74B-9F21A8B269A3}"/>
                  </a:ext>
                </a:extLst>
              </p:cNvPr>
              <p:cNvSpPr/>
              <p:nvPr/>
            </p:nvSpPr>
            <p:spPr>
              <a:xfrm>
                <a:off x="1670846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FD89E1B5-57F6-43B5-933B-49A6188FB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37669" y="3258981"/>
                <a:ext cx="289251" cy="289251"/>
              </a:xfrm>
              <a:prstGeom prst="rect">
                <a:avLst/>
              </a:prstGeom>
              <a:noFill/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B830DFC5-A08D-13FE-9A3C-331FD872F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32290" y="3071427"/>
                <a:ext cx="856124" cy="85612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CFD2400-6098-6793-37E2-3EF9A53435B5}"/>
              </a:ext>
            </a:extLst>
          </p:cNvPr>
          <p:cNvGrpSpPr/>
          <p:nvPr/>
        </p:nvGrpSpPr>
        <p:grpSpPr>
          <a:xfrm>
            <a:off x="3817324" y="2164502"/>
            <a:ext cx="1783960" cy="2453842"/>
            <a:chOff x="3817324" y="2164502"/>
            <a:chExt cx="1783960" cy="245384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AF20D28-E985-22CC-7DAE-DBC5902819AA}"/>
                </a:ext>
              </a:extLst>
            </p:cNvPr>
            <p:cNvGrpSpPr/>
            <p:nvPr/>
          </p:nvGrpSpPr>
          <p:grpSpPr>
            <a:xfrm>
              <a:off x="3817324" y="2834385"/>
              <a:ext cx="1783960" cy="1783959"/>
              <a:chOff x="3509921" y="2694637"/>
              <a:chExt cx="1583831" cy="1583831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84C908E-B68F-5052-B629-B9191E7882C5}"/>
                  </a:ext>
                </a:extLst>
              </p:cNvPr>
              <p:cNvSpPr/>
              <p:nvPr/>
            </p:nvSpPr>
            <p:spPr>
              <a:xfrm>
                <a:off x="3509921" y="2694637"/>
                <a:ext cx="1583831" cy="1583831"/>
              </a:xfrm>
              <a:prstGeom prst="ellipse">
                <a:avLst/>
              </a:prstGeom>
              <a:solidFill>
                <a:srgbClr val="FFC000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DFD4051-921A-7815-25A1-93264DD68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4511" y="3113696"/>
                <a:ext cx="777058" cy="777056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9A6284A-894B-74CB-CD9F-49362B6F7DE2}"/>
                </a:ext>
              </a:extLst>
            </p:cNvPr>
            <p:cNvSpPr txBox="1"/>
            <p:nvPr/>
          </p:nvSpPr>
          <p:spPr>
            <a:xfrm>
              <a:off x="3957948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RESULTS</a:t>
              </a:r>
              <a:endParaRPr lang="ko-KR" altLang="en-US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6920B06-6312-4AEC-1A6F-81374C101C9B}"/>
              </a:ext>
            </a:extLst>
          </p:cNvPr>
          <p:cNvGrpSpPr/>
          <p:nvPr/>
        </p:nvGrpSpPr>
        <p:grpSpPr>
          <a:xfrm>
            <a:off x="6590714" y="2164502"/>
            <a:ext cx="1783960" cy="2453842"/>
            <a:chOff x="6590714" y="2164502"/>
            <a:chExt cx="1783960" cy="245384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EBF67F8-42C2-2D2A-3CC1-71211ADAF85D}"/>
                </a:ext>
              </a:extLst>
            </p:cNvPr>
            <p:cNvGrpSpPr/>
            <p:nvPr/>
          </p:nvGrpSpPr>
          <p:grpSpPr>
            <a:xfrm>
              <a:off x="6590714" y="2834385"/>
              <a:ext cx="1783960" cy="1783959"/>
              <a:chOff x="6901335" y="2694637"/>
              <a:chExt cx="1583831" cy="158383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5E618817-44AC-2ADC-A4F5-A672DF4E7681}"/>
                  </a:ext>
                </a:extLst>
              </p:cNvPr>
              <p:cNvSpPr/>
              <p:nvPr/>
            </p:nvSpPr>
            <p:spPr>
              <a:xfrm>
                <a:off x="6901335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65592A36-5BFF-9B6E-E4F4-9BE229706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78125" y="3071426"/>
                <a:ext cx="830250" cy="830250"/>
              </a:xfrm>
              <a:prstGeom prst="rect">
                <a:avLst/>
              </a:prstGeom>
              <a:noFill/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5AD0C44-F387-350C-BE4F-F0B0360B38D5}"/>
                </a:ext>
              </a:extLst>
            </p:cNvPr>
            <p:cNvSpPr txBox="1"/>
            <p:nvPr/>
          </p:nvSpPr>
          <p:spPr>
            <a:xfrm>
              <a:off x="6734052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TECHNICAL REPORT</a:t>
              </a:r>
              <a:endParaRPr lang="ko-KR" altLang="en-US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2D64BE9-F19B-1A0F-4E43-AF83059A6EB6}"/>
              </a:ext>
            </a:extLst>
          </p:cNvPr>
          <p:cNvGrpSpPr/>
          <p:nvPr/>
        </p:nvGrpSpPr>
        <p:grpSpPr>
          <a:xfrm>
            <a:off x="9364105" y="2287612"/>
            <a:ext cx="1783960" cy="2400205"/>
            <a:chOff x="9364105" y="2287612"/>
            <a:chExt cx="1783960" cy="240020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DE53CDC-2E90-437E-BB90-5743B9B89CBD}"/>
                </a:ext>
              </a:extLst>
            </p:cNvPr>
            <p:cNvGrpSpPr/>
            <p:nvPr/>
          </p:nvGrpSpPr>
          <p:grpSpPr>
            <a:xfrm>
              <a:off x="9364105" y="2903858"/>
              <a:ext cx="1783960" cy="1783959"/>
              <a:chOff x="9777499" y="2694637"/>
              <a:chExt cx="1583831" cy="1583831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05EE3F2-AA22-0353-51FF-29EC77D5E071}"/>
                  </a:ext>
                </a:extLst>
              </p:cNvPr>
              <p:cNvSpPr/>
              <p:nvPr/>
            </p:nvSpPr>
            <p:spPr>
              <a:xfrm>
                <a:off x="9777499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4E3E22BD-D525-942E-5B67-06821406B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79360" y="2996498"/>
                <a:ext cx="980108" cy="980106"/>
              </a:xfrm>
              <a:prstGeom prst="rect">
                <a:avLst/>
              </a:prstGeom>
              <a:noFill/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1D02EDA-E96E-1FBA-BD44-AEEACB66A6DA}"/>
                </a:ext>
              </a:extLst>
            </p:cNvPr>
            <p:cNvSpPr txBox="1"/>
            <p:nvPr/>
          </p:nvSpPr>
          <p:spPr>
            <a:xfrm>
              <a:off x="9507444" y="2287612"/>
              <a:ext cx="1502712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CONCLUSION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33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79596-5FC9-A228-BD70-AE9C1DA3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D584C-C773-FC06-DBE9-1E32CB4F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모두의 인테리어 시퀀스 차트 및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8F6433-D48B-B8D4-A82B-7E691F201B6E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5" name="Object 39">
              <a:extLst>
                <a:ext uri="{FF2B5EF4-FFF2-40B4-BE49-F238E27FC236}">
                  <a16:creationId xmlns:a16="http://schemas.microsoft.com/office/drawing/2014/main" id="{0CFAA1D7-A83F-68A1-8439-EA1D26CBE233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6" name="Object 40">
              <a:extLst>
                <a:ext uri="{FF2B5EF4-FFF2-40B4-BE49-F238E27FC236}">
                  <a16:creationId xmlns:a16="http://schemas.microsoft.com/office/drawing/2014/main" id="{8E6FF5E7-02C3-157F-9AB8-0AAD9694CC30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7" name="Object 41">
              <a:extLst>
                <a:ext uri="{FF2B5EF4-FFF2-40B4-BE49-F238E27FC236}">
                  <a16:creationId xmlns:a16="http://schemas.microsoft.com/office/drawing/2014/main" id="{7D54ED76-E71C-CA75-AAD9-E98BF965A62C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8" name="Object 42">
              <a:extLst>
                <a:ext uri="{FF2B5EF4-FFF2-40B4-BE49-F238E27FC236}">
                  <a16:creationId xmlns:a16="http://schemas.microsoft.com/office/drawing/2014/main" id="{B2E6897F-CBB2-8EE3-A263-0DB33C5E72E5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9" name="Object 43">
              <a:extLst>
                <a:ext uri="{FF2B5EF4-FFF2-40B4-BE49-F238E27FC236}">
                  <a16:creationId xmlns:a16="http://schemas.microsoft.com/office/drawing/2014/main" id="{C1D91EEA-CB58-2A9D-BB62-542371C8DDD3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BE27AD0-7124-2959-0FFC-24227C3907FC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6AAE86B-B4EB-3048-F49E-88A5959A4C74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4784714-E142-AD05-DBE8-6BF6FEBA6F15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78A8BE0-6CD5-897D-366D-6CBF0A079C56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484DE5EF-D22D-C241-F1FD-C7A671ABB8F2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559DFA7F-62D5-1DEB-B75E-A610EC2EB3CF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10AE4F0-26B7-877E-5500-8D47E21549A3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4A5160EB-CFFE-0227-13D9-C428756B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0EB72F5-03A5-90DB-3B21-8B1E19422BA9}"/>
              </a:ext>
            </a:extLst>
          </p:cNvPr>
          <p:cNvGrpSpPr/>
          <p:nvPr/>
        </p:nvGrpSpPr>
        <p:grpSpPr>
          <a:xfrm>
            <a:off x="477452" y="2443407"/>
            <a:ext cx="5961307" cy="3443795"/>
            <a:chOff x="5352726" y="2107636"/>
            <a:chExt cx="5961307" cy="3443795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D5BC970-205A-B89C-45E0-1CC64FF1AFCD}"/>
                </a:ext>
              </a:extLst>
            </p:cNvPr>
            <p:cNvGrpSpPr/>
            <p:nvPr/>
          </p:nvGrpSpPr>
          <p:grpSpPr>
            <a:xfrm>
              <a:off x="5352726" y="2107636"/>
              <a:ext cx="1486547" cy="3443795"/>
              <a:chOff x="5352726" y="2107636"/>
              <a:chExt cx="1486547" cy="3443795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CD6B7FC6-1F02-9180-8094-B76D9CF93796}"/>
                  </a:ext>
                </a:extLst>
              </p:cNvPr>
              <p:cNvGrpSpPr/>
              <p:nvPr/>
            </p:nvGrpSpPr>
            <p:grpSpPr>
              <a:xfrm>
                <a:off x="5352726" y="2107636"/>
                <a:ext cx="1486547" cy="324717"/>
                <a:chOff x="5771283" y="1806013"/>
                <a:chExt cx="1486547" cy="324717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B3DF142B-51BD-D3A9-1E61-FE456528C6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1283" y="1806013"/>
                  <a:ext cx="324717" cy="324717"/>
                </a:xfrm>
                <a:prstGeom prst="rect">
                  <a:avLst/>
                </a:prstGeom>
              </p:spPr>
            </p:pic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A3C656E0-EF45-BA61-D764-569EF41C1855}"/>
                    </a:ext>
                  </a:extLst>
                </p:cNvPr>
                <p:cNvSpPr/>
                <p:nvPr/>
              </p:nvSpPr>
              <p:spPr>
                <a:xfrm>
                  <a:off x="6202833" y="1806013"/>
                  <a:ext cx="1054997" cy="324717"/>
                </a:xfrm>
                <a:prstGeom prst="roundRect">
                  <a:avLst>
                    <a:gd name="adj" fmla="val 2820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사용자</a:t>
                  </a:r>
                </a:p>
              </p:txBody>
            </p:sp>
          </p:grp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A1F3F540-D5B6-5ECF-AB69-563EA5D1E10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6311775" y="2432353"/>
                <a:ext cx="0" cy="31190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7BA68A1-B3F7-672F-8D6D-F9989BD72CDB}"/>
                </a:ext>
              </a:extLst>
            </p:cNvPr>
            <p:cNvGrpSpPr/>
            <p:nvPr/>
          </p:nvGrpSpPr>
          <p:grpSpPr>
            <a:xfrm>
              <a:off x="7590106" y="2107636"/>
              <a:ext cx="1486547" cy="3443795"/>
              <a:chOff x="7590106" y="2107636"/>
              <a:chExt cx="1486547" cy="3443795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EDA056F1-7260-5DB6-5A25-3388C8C3FF01}"/>
                  </a:ext>
                </a:extLst>
              </p:cNvPr>
              <p:cNvGrpSpPr/>
              <p:nvPr/>
            </p:nvGrpSpPr>
            <p:grpSpPr>
              <a:xfrm>
                <a:off x="7590106" y="2107636"/>
                <a:ext cx="1486547" cy="324717"/>
                <a:chOff x="7590106" y="2107636"/>
                <a:chExt cx="1486547" cy="324717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24309B28-67F7-06F7-DADC-C5315AB302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590106" y="2107636"/>
                  <a:ext cx="324717" cy="324717"/>
                </a:xfrm>
                <a:prstGeom prst="rect">
                  <a:avLst/>
                </a:prstGeom>
              </p:spPr>
            </p:pic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39704B5A-458E-133D-455A-16B2B3F81124}"/>
                    </a:ext>
                  </a:extLst>
                </p:cNvPr>
                <p:cNvSpPr/>
                <p:nvPr/>
              </p:nvSpPr>
              <p:spPr>
                <a:xfrm>
                  <a:off x="8021656" y="2107636"/>
                  <a:ext cx="1054997" cy="324717"/>
                </a:xfrm>
                <a:prstGeom prst="roundRect">
                  <a:avLst>
                    <a:gd name="adj" fmla="val 2820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서버</a:t>
                  </a:r>
                </a:p>
              </p:txBody>
            </p:sp>
          </p:grp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5D02F652-B709-7463-30F9-01FBBC890027}"/>
                  </a:ext>
                </a:extLst>
              </p:cNvPr>
              <p:cNvCxnSpPr>
                <a:cxnSpLocks/>
                <a:stCxn id="41" idx="2"/>
              </p:cNvCxnSpPr>
              <p:nvPr/>
            </p:nvCxnSpPr>
            <p:spPr>
              <a:xfrm>
                <a:off x="8549155" y="2432353"/>
                <a:ext cx="0" cy="31190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4ABEBFF3-BACE-7710-9C33-4FA8BD098210}"/>
                </a:ext>
              </a:extLst>
            </p:cNvPr>
            <p:cNvGrpSpPr/>
            <p:nvPr/>
          </p:nvGrpSpPr>
          <p:grpSpPr>
            <a:xfrm>
              <a:off x="9827689" y="2107636"/>
              <a:ext cx="1486344" cy="3443795"/>
              <a:chOff x="9827689" y="2107636"/>
              <a:chExt cx="1486344" cy="344379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DF9D272D-3768-1E50-BE92-A431E1605BF6}"/>
                  </a:ext>
                </a:extLst>
              </p:cNvPr>
              <p:cNvGrpSpPr/>
              <p:nvPr/>
            </p:nvGrpSpPr>
            <p:grpSpPr>
              <a:xfrm>
                <a:off x="9827689" y="2107636"/>
                <a:ext cx="1486344" cy="324717"/>
                <a:chOff x="5771486" y="1806013"/>
                <a:chExt cx="1486344" cy="324717"/>
              </a:xfrm>
            </p:grpSpPr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85605BBB-0FBA-1A81-F167-B7BF701DE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771486" y="1806013"/>
                  <a:ext cx="324311" cy="324717"/>
                </a:xfrm>
                <a:prstGeom prst="rect">
                  <a:avLst/>
                </a:prstGeom>
              </p:spPr>
            </p:pic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25271B-512A-A6F8-37B6-59B2B019878C}"/>
                    </a:ext>
                  </a:extLst>
                </p:cNvPr>
                <p:cNvSpPr/>
                <p:nvPr/>
              </p:nvSpPr>
              <p:spPr>
                <a:xfrm>
                  <a:off x="6202833" y="1806013"/>
                  <a:ext cx="1054997" cy="324717"/>
                </a:xfrm>
                <a:prstGeom prst="roundRect">
                  <a:avLst>
                    <a:gd name="adj" fmla="val 2820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DB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2711E031-B045-C203-F3CF-BB81C448880B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>
                <a:off x="10786535" y="2432353"/>
                <a:ext cx="0" cy="31190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48520F-51E9-87BD-9F0E-B22CB6273DD2}"/>
                </a:ext>
              </a:extLst>
            </p:cNvPr>
            <p:cNvSpPr/>
            <p:nvPr/>
          </p:nvSpPr>
          <p:spPr>
            <a:xfrm>
              <a:off x="6311771" y="2599089"/>
              <a:ext cx="2197051" cy="20708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가구 제품 추천 요청</a:t>
              </a: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AA679131-9940-7D3D-983D-33419660FD5E}"/>
                </a:ext>
              </a:extLst>
            </p:cNvPr>
            <p:cNvGrpSpPr/>
            <p:nvPr/>
          </p:nvGrpSpPr>
          <p:grpSpPr>
            <a:xfrm>
              <a:off x="6311771" y="2794509"/>
              <a:ext cx="2298816" cy="2523193"/>
              <a:chOff x="6311771" y="2794509"/>
              <a:chExt cx="2298816" cy="252319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257F30D5-9D47-6377-F2D8-72FFAC356154}"/>
                  </a:ext>
                </a:extLst>
              </p:cNvPr>
              <p:cNvSpPr/>
              <p:nvPr/>
            </p:nvSpPr>
            <p:spPr>
              <a:xfrm rot="5400000">
                <a:off x="7404417" y="3877803"/>
                <a:ext cx="2289462" cy="122878"/>
              </a:xfrm>
              <a:prstGeom prst="roundRect">
                <a:avLst>
                  <a:gd name="adj" fmla="val 2820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880FF3B7-1D91-4435-FB8E-815B021DDB42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6311772" y="2794509"/>
                <a:ext cx="223737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62167104-94C0-DD1C-CC6D-E1338527EA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11772" y="5083971"/>
                <a:ext cx="223737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A56DA75D-7297-CE8F-865B-BC278351B123}"/>
                  </a:ext>
                </a:extLst>
              </p:cNvPr>
              <p:cNvSpPr/>
              <p:nvPr/>
            </p:nvSpPr>
            <p:spPr>
              <a:xfrm>
                <a:off x="6311771" y="5110614"/>
                <a:ext cx="2197051" cy="207088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Ins="36000" rtlCol="0" anchor="ctr"/>
              <a:lstStyle/>
              <a:p>
                <a:pPr algn="r"/>
                <a:r>
                  <a:rPr lang="ko-KR" altLang="en-US" sz="1000" dirty="0">
                    <a:solidFill>
                      <a:schemeClr val="tx1"/>
                    </a:solidFill>
                  </a:rPr>
                  <a:t>생성된 가구 이미지 및 유사한 제품 정보</a:t>
                </a: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D02DBDBA-9D13-7E0F-4AA2-639F22E5DCBA}"/>
                </a:ext>
              </a:extLst>
            </p:cNvPr>
            <p:cNvGrpSpPr/>
            <p:nvPr/>
          </p:nvGrpSpPr>
          <p:grpSpPr>
            <a:xfrm>
              <a:off x="8547375" y="2949117"/>
              <a:ext cx="1958698" cy="486549"/>
              <a:chOff x="8547375" y="2949117"/>
              <a:chExt cx="1958698" cy="486549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DCFD5874-D70D-5BAC-4243-6FF959743AA1}"/>
                  </a:ext>
                </a:extLst>
              </p:cNvPr>
              <p:cNvSpPr/>
              <p:nvPr/>
            </p:nvSpPr>
            <p:spPr>
              <a:xfrm rot="5400000">
                <a:off x="8368693" y="3127799"/>
                <a:ext cx="480199" cy="122836"/>
              </a:xfrm>
              <a:prstGeom prst="roundRect">
                <a:avLst>
                  <a:gd name="adj" fmla="val 2820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8F744137-9426-5B46-CF70-21DC7AE136A7}"/>
                  </a:ext>
                </a:extLst>
              </p:cNvPr>
              <p:cNvCxnSpPr>
                <a:cxnSpLocks/>
                <a:stCxn id="67" idx="1"/>
                <a:endCxn id="67" idx="3"/>
              </p:cNvCxnSpPr>
              <p:nvPr/>
            </p:nvCxnSpPr>
            <p:spPr>
              <a:xfrm rot="16200000" flipH="1">
                <a:off x="8368693" y="3189217"/>
                <a:ext cx="480199" cy="12700"/>
              </a:xfrm>
              <a:prstGeom prst="bentConnector5">
                <a:avLst>
                  <a:gd name="adj1" fmla="val -1241"/>
                  <a:gd name="adj2" fmla="val 3690551"/>
                  <a:gd name="adj3" fmla="val 100247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2DDB5A09-F23E-A347-E00E-80DCCCB858E7}"/>
                  </a:ext>
                </a:extLst>
              </p:cNvPr>
              <p:cNvSpPr/>
              <p:nvPr/>
            </p:nvSpPr>
            <p:spPr>
              <a:xfrm>
                <a:off x="9071728" y="3036687"/>
                <a:ext cx="1434345" cy="324717"/>
              </a:xfrm>
              <a:prstGeom prst="roundRect">
                <a:avLst>
                  <a:gd name="adj" fmla="val 28205"/>
                </a:avLst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조건에 따른 </a:t>
                </a:r>
                <a:br>
                  <a:rPr lang="en-US" altLang="ko-KR" sz="1000" dirty="0">
                    <a:solidFill>
                      <a:schemeClr val="tx1"/>
                    </a:solidFill>
                  </a:rPr>
                </a:br>
                <a:r>
                  <a:rPr lang="ko-KR" altLang="en-US" sz="1000" dirty="0">
                    <a:solidFill>
                      <a:schemeClr val="tx1"/>
                    </a:solidFill>
                  </a:rPr>
                  <a:t>가구 이미지 생성</a:t>
                </a: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03506410-8484-D706-2B23-8336A2950D06}"/>
                </a:ext>
              </a:extLst>
            </p:cNvPr>
            <p:cNvGrpSpPr/>
            <p:nvPr/>
          </p:nvGrpSpPr>
          <p:grpSpPr>
            <a:xfrm>
              <a:off x="8615143" y="3626138"/>
              <a:ext cx="2232741" cy="725749"/>
              <a:chOff x="8615143" y="3626138"/>
              <a:chExt cx="2232741" cy="725749"/>
            </a:xfrm>
          </p:grpSpPr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6EF21E34-A598-5271-0012-C14D648C7B5D}"/>
                  </a:ext>
                </a:extLst>
              </p:cNvPr>
              <p:cNvSpPr/>
              <p:nvPr/>
            </p:nvSpPr>
            <p:spPr>
              <a:xfrm rot="5400000">
                <a:off x="10645683" y="3910836"/>
                <a:ext cx="281603" cy="122799"/>
              </a:xfrm>
              <a:prstGeom prst="roundRect">
                <a:avLst>
                  <a:gd name="adj" fmla="val 2820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53FB3C4-89F9-C7D7-CC5B-F7436D27EA35}"/>
                  </a:ext>
                </a:extLst>
              </p:cNvPr>
              <p:cNvSpPr/>
              <p:nvPr/>
            </p:nvSpPr>
            <p:spPr>
              <a:xfrm>
                <a:off x="8615143" y="3626138"/>
                <a:ext cx="2164990" cy="207088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가구 조회</a:t>
                </a: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EAB171DF-4615-5B0C-0170-C2741136BF44}"/>
                  </a:ext>
                </a:extLst>
              </p:cNvPr>
              <p:cNvCxnSpPr>
                <a:cxnSpLocks/>
                <a:endCxn id="82" idx="1"/>
              </p:cNvCxnSpPr>
              <p:nvPr/>
            </p:nvCxnSpPr>
            <p:spPr>
              <a:xfrm>
                <a:off x="8615143" y="3831434"/>
                <a:ext cx="217134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7E5FD65B-D27D-02D8-CE0B-9518A89851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15143" y="4113037"/>
                <a:ext cx="2149690" cy="126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58C8DFF-2CAF-8AF4-99E6-4C8F0EB763D9}"/>
                  </a:ext>
                </a:extLst>
              </p:cNvPr>
              <p:cNvSpPr/>
              <p:nvPr/>
            </p:nvSpPr>
            <p:spPr>
              <a:xfrm>
                <a:off x="8615143" y="4144799"/>
                <a:ext cx="2164990" cy="207088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Ins="36000" rtlCol="0" anchor="ctr"/>
              <a:lstStyle/>
              <a:p>
                <a:pPr algn="r"/>
                <a:r>
                  <a:rPr lang="ko-KR" altLang="en-US" sz="1000" dirty="0">
                    <a:solidFill>
                      <a:schemeClr val="tx1"/>
                    </a:solidFill>
                  </a:rPr>
                  <a:t>가구 데이터 상세 정보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071F97D-1813-5170-E5DA-52CE5BDC5AA2}"/>
                </a:ext>
              </a:extLst>
            </p:cNvPr>
            <p:cNvGrpSpPr/>
            <p:nvPr/>
          </p:nvGrpSpPr>
          <p:grpSpPr>
            <a:xfrm>
              <a:off x="8547376" y="4419708"/>
              <a:ext cx="1958698" cy="486549"/>
              <a:chOff x="8547376" y="4378970"/>
              <a:chExt cx="1958698" cy="486549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CEDDD2ED-B1D7-D23E-661A-6DD366950695}"/>
                  </a:ext>
                </a:extLst>
              </p:cNvPr>
              <p:cNvSpPr/>
              <p:nvPr/>
            </p:nvSpPr>
            <p:spPr>
              <a:xfrm rot="5400000">
                <a:off x="8368694" y="4557652"/>
                <a:ext cx="480199" cy="122836"/>
              </a:xfrm>
              <a:prstGeom prst="roundRect">
                <a:avLst>
                  <a:gd name="adj" fmla="val 2820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12E74789-F8F2-8698-A203-162F22CD277E}"/>
                  </a:ext>
                </a:extLst>
              </p:cNvPr>
              <p:cNvCxnSpPr>
                <a:cxnSpLocks/>
                <a:stCxn id="102" idx="1"/>
                <a:endCxn id="102" idx="3"/>
              </p:cNvCxnSpPr>
              <p:nvPr/>
            </p:nvCxnSpPr>
            <p:spPr>
              <a:xfrm rot="16200000" flipH="1">
                <a:off x="8368694" y="4619070"/>
                <a:ext cx="480199" cy="12700"/>
              </a:xfrm>
              <a:prstGeom prst="bentConnector5">
                <a:avLst>
                  <a:gd name="adj1" fmla="val -1241"/>
                  <a:gd name="adj2" fmla="val 3690551"/>
                  <a:gd name="adj3" fmla="val 100247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37DF3AC6-13F4-C7D6-F014-5D9D6A652D53}"/>
                  </a:ext>
                </a:extLst>
              </p:cNvPr>
              <p:cNvSpPr/>
              <p:nvPr/>
            </p:nvSpPr>
            <p:spPr>
              <a:xfrm>
                <a:off x="9071729" y="4466540"/>
                <a:ext cx="1434345" cy="324717"/>
              </a:xfrm>
              <a:prstGeom prst="roundRect">
                <a:avLst>
                  <a:gd name="adj" fmla="val 28205"/>
                </a:avLst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생성된 가구와 </a:t>
                </a:r>
                <a:br>
                  <a:rPr lang="en-US" altLang="ko-KR" sz="1000" dirty="0">
                    <a:solidFill>
                      <a:schemeClr val="tx1"/>
                    </a:solidFill>
                  </a:rPr>
                </a:br>
                <a:r>
                  <a:rPr lang="ko-KR" altLang="en-US" sz="1000" dirty="0">
                    <a:solidFill>
                      <a:schemeClr val="tx1"/>
                    </a:solidFill>
                  </a:rPr>
                  <a:t>유사한 가구 제품 찾기</a:t>
                </a:r>
              </a:p>
            </p:txBody>
          </p:sp>
        </p:grpSp>
      </p:grpSp>
      <p:pic>
        <p:nvPicPr>
          <p:cNvPr id="10" name="그림 9" descr="스크린샷, 폰트, 텍스트, 디자인이(가) 표시된 사진&#10;&#10;자동 생성된 설명">
            <a:extLst>
              <a:ext uri="{FF2B5EF4-FFF2-40B4-BE49-F238E27FC236}">
                <a16:creationId xmlns:a16="http://schemas.microsoft.com/office/drawing/2014/main" id="{F60FCE2A-8815-E775-2A42-87BFAD1E0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389" y="2690060"/>
            <a:ext cx="4874159" cy="3169906"/>
          </a:xfrm>
          <a:prstGeom prst="rect">
            <a:avLst/>
          </a:prstGeom>
        </p:spPr>
      </p:pic>
      <p:sp>
        <p:nvSpPr>
          <p:cNvPr id="12" name="TextBox 34">
            <a:extLst>
              <a:ext uri="{FF2B5EF4-FFF2-40B4-BE49-F238E27FC236}">
                <a16:creationId xmlns:a16="http://schemas.microsoft.com/office/drawing/2014/main" id="{3324828F-FC6E-AE94-A556-BBC10B1B4717}"/>
              </a:ext>
            </a:extLst>
          </p:cNvPr>
          <p:cNvSpPr txBox="1"/>
          <p:nvPr/>
        </p:nvSpPr>
        <p:spPr>
          <a:xfrm>
            <a:off x="4566483" y="6167013"/>
            <a:ext cx="3059033" cy="2631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39472D"/>
              </a:buClr>
            </a:pPr>
            <a:r>
              <a:rPr lang="en-US" altLang="ko-KR" sz="1200" b="1" dirty="0"/>
              <a:t>[Fig 2.] </a:t>
            </a:r>
            <a:r>
              <a:rPr lang="ko-KR" altLang="en-US" sz="1200" b="1" dirty="0"/>
              <a:t>모두의 인테리어 시퀀스 차트 및 </a:t>
            </a:r>
            <a:r>
              <a:rPr lang="en-US" altLang="ko-KR" sz="1200" b="1" dirty="0"/>
              <a:t>ERD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3536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515E-159E-4A60-3B20-EE7A6951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D5DAB35-7129-1421-C4D5-9B7B93DE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시연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FC997F-779F-E7FC-4DB2-4D5F7A2F4E4E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5" name="Object 39">
              <a:extLst>
                <a:ext uri="{FF2B5EF4-FFF2-40B4-BE49-F238E27FC236}">
                  <a16:creationId xmlns:a16="http://schemas.microsoft.com/office/drawing/2014/main" id="{34A2AC99-0732-BCDD-3EA0-405BB7DC06AD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6" name="Object 40">
              <a:extLst>
                <a:ext uri="{FF2B5EF4-FFF2-40B4-BE49-F238E27FC236}">
                  <a16:creationId xmlns:a16="http://schemas.microsoft.com/office/drawing/2014/main" id="{9B42B64C-3B2A-2443-03CB-88BFBAAD57C2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7" name="Object 41">
              <a:extLst>
                <a:ext uri="{FF2B5EF4-FFF2-40B4-BE49-F238E27FC236}">
                  <a16:creationId xmlns:a16="http://schemas.microsoft.com/office/drawing/2014/main" id="{268E4C10-CBC6-659D-6B2C-60B34E4AE97B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8" name="Object 42">
              <a:extLst>
                <a:ext uri="{FF2B5EF4-FFF2-40B4-BE49-F238E27FC236}">
                  <a16:creationId xmlns:a16="http://schemas.microsoft.com/office/drawing/2014/main" id="{6CFC6FC4-5E72-A5A4-DDEB-D52BBE32C61F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9" name="Object 43">
              <a:extLst>
                <a:ext uri="{FF2B5EF4-FFF2-40B4-BE49-F238E27FC236}">
                  <a16:creationId xmlns:a16="http://schemas.microsoft.com/office/drawing/2014/main" id="{5A31D33E-5051-792E-6F62-34BBCAE706D5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782752-1190-A793-6E9B-D9AE00FF791C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506F3BB-36BB-F0A2-59E0-F6E50118F869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79BF9EC1-41D9-ABAB-7286-F4D235327481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87A1816C-27C8-1E23-2582-3EABAB0DBE3A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A28B95-3938-1546-B4E5-B309B153747A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349A415-BE83-CC38-9FC4-D86EF0E917FB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B1816662-7364-7E53-0A81-F9943A365A2B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985A3CE7-EC55-ED88-AE4B-B336E5CB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" name="모두의인테리어_시연영상">
            <a:hlinkClick r:id="" action="ppaction://media"/>
            <a:extLst>
              <a:ext uri="{FF2B5EF4-FFF2-40B4-BE49-F238E27FC236}">
                <a16:creationId xmlns:a16="http://schemas.microsoft.com/office/drawing/2014/main" id="{3FA17053-3779-12A6-C53F-035DED613D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9174" y="1610293"/>
            <a:ext cx="7573652" cy="49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C72CC-2CF2-FE4D-9ED0-B079F248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97E80E-1A74-029A-847D-AC703A22125C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61ED3B-FB31-EA4A-CAC8-0D808448208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6E5A10E1-FA03-3D96-874B-A3889FF9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78F65F3C-8D15-AC03-203D-C99E6C6B9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8C0A5F3B-873E-28DD-3ABC-2C1DAFCC0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80A5D8-7F7B-2CF4-DF3A-D895B4BF86A7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33E27C45-5C22-F7FD-84A1-85384B4BC4DC}"/>
                </a:ext>
              </a:extLst>
            </p:cNvPr>
            <p:cNvSpPr txBox="1"/>
            <p:nvPr/>
          </p:nvSpPr>
          <p:spPr>
            <a:xfrm>
              <a:off x="10569415" y="80714"/>
              <a:ext cx="158383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16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2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A069843-4A40-2991-2E50-356EE4FEC22E}"/>
                </a:ext>
              </a:extLst>
            </p:cNvPr>
            <p:cNvSpPr txBox="1"/>
            <p:nvPr/>
          </p:nvSpPr>
          <p:spPr>
            <a:xfrm>
              <a:off x="98465" y="85803"/>
              <a:ext cx="267013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[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멋쟁이사자처럼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] AI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엔지니어 </a:t>
              </a:r>
              <a:b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</a:b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심화 부트캠프 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(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이미지 처리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)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 </a:t>
              </a:r>
              <a:endParaRPr lang="en-US" sz="11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32E02D5-1BE4-E05F-9EE0-4B30EBB55D55}"/>
              </a:ext>
            </a:extLst>
          </p:cNvPr>
          <p:cNvGrpSpPr/>
          <p:nvPr/>
        </p:nvGrpSpPr>
        <p:grpSpPr>
          <a:xfrm>
            <a:off x="1043934" y="2164502"/>
            <a:ext cx="1783960" cy="2453842"/>
            <a:chOff x="1043934" y="2164502"/>
            <a:chExt cx="1783960" cy="245384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D1F020-B8A3-38BE-8ABF-5CCFCA77005D}"/>
                </a:ext>
              </a:extLst>
            </p:cNvPr>
            <p:cNvSpPr txBox="1"/>
            <p:nvPr/>
          </p:nvSpPr>
          <p:spPr>
            <a:xfrm>
              <a:off x="1181844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OVERVIEW</a:t>
              </a:r>
              <a:endParaRPr lang="ko-KR" altLang="en-US" dirty="0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32938DC-A9D3-6556-99E3-A3EAE8802188}"/>
                </a:ext>
              </a:extLst>
            </p:cNvPr>
            <p:cNvGrpSpPr/>
            <p:nvPr/>
          </p:nvGrpSpPr>
          <p:grpSpPr>
            <a:xfrm>
              <a:off x="1043934" y="2834385"/>
              <a:ext cx="1783960" cy="1783959"/>
              <a:chOff x="1670846" y="2694637"/>
              <a:chExt cx="1583831" cy="158383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8ED5D27-AF55-28C2-554F-B4C1B7065327}"/>
                  </a:ext>
                </a:extLst>
              </p:cNvPr>
              <p:cNvSpPr/>
              <p:nvPr/>
            </p:nvSpPr>
            <p:spPr>
              <a:xfrm>
                <a:off x="1670846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A62981AC-4485-A904-573F-4133399D3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37669" y="3258981"/>
                <a:ext cx="289251" cy="289251"/>
              </a:xfrm>
              <a:prstGeom prst="rect">
                <a:avLst/>
              </a:prstGeom>
              <a:noFill/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7F683D63-3BFF-4C93-3AAF-4954444EC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32290" y="3071427"/>
                <a:ext cx="856124" cy="85612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9768FAB-4C64-B384-3806-5A7D01C381A2}"/>
              </a:ext>
            </a:extLst>
          </p:cNvPr>
          <p:cNvGrpSpPr/>
          <p:nvPr/>
        </p:nvGrpSpPr>
        <p:grpSpPr>
          <a:xfrm>
            <a:off x="3817324" y="2164502"/>
            <a:ext cx="1783960" cy="2453842"/>
            <a:chOff x="3817324" y="2164502"/>
            <a:chExt cx="1783960" cy="245384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C2CFE99-3098-7E71-6720-0C04743B5C92}"/>
                </a:ext>
              </a:extLst>
            </p:cNvPr>
            <p:cNvGrpSpPr/>
            <p:nvPr/>
          </p:nvGrpSpPr>
          <p:grpSpPr>
            <a:xfrm>
              <a:off x="3817324" y="2834385"/>
              <a:ext cx="1783960" cy="1783959"/>
              <a:chOff x="3509921" y="2694637"/>
              <a:chExt cx="1583831" cy="1583831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E92A2BDC-01AC-18A2-C04C-CD92805FE4FE}"/>
                  </a:ext>
                </a:extLst>
              </p:cNvPr>
              <p:cNvSpPr/>
              <p:nvPr/>
            </p:nvSpPr>
            <p:spPr>
              <a:xfrm>
                <a:off x="3509921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48C0C3F-CF10-A457-A97C-244E83200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4511" y="3113696"/>
                <a:ext cx="777058" cy="777056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5C60AD-5C20-5439-EAF2-51F18E2D878A}"/>
                </a:ext>
              </a:extLst>
            </p:cNvPr>
            <p:cNvSpPr txBox="1"/>
            <p:nvPr/>
          </p:nvSpPr>
          <p:spPr>
            <a:xfrm>
              <a:off x="3957948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RESULTS</a:t>
              </a:r>
              <a:endParaRPr lang="ko-KR" altLang="en-US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BB264EA-9CEB-D99A-A658-1458B1C9D9FD}"/>
              </a:ext>
            </a:extLst>
          </p:cNvPr>
          <p:cNvGrpSpPr/>
          <p:nvPr/>
        </p:nvGrpSpPr>
        <p:grpSpPr>
          <a:xfrm>
            <a:off x="6590714" y="2164502"/>
            <a:ext cx="1783960" cy="2453842"/>
            <a:chOff x="6590714" y="2164502"/>
            <a:chExt cx="1783960" cy="245384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6E0A0BD-0C1F-F505-0EA4-4AA6285D0F97}"/>
                </a:ext>
              </a:extLst>
            </p:cNvPr>
            <p:cNvGrpSpPr/>
            <p:nvPr/>
          </p:nvGrpSpPr>
          <p:grpSpPr>
            <a:xfrm>
              <a:off x="6590714" y="2834385"/>
              <a:ext cx="1783960" cy="1783959"/>
              <a:chOff x="6901335" y="2694637"/>
              <a:chExt cx="1583831" cy="158383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059E132-90DD-4327-B4DF-8F0FA4BE304C}"/>
                  </a:ext>
                </a:extLst>
              </p:cNvPr>
              <p:cNvSpPr/>
              <p:nvPr/>
            </p:nvSpPr>
            <p:spPr>
              <a:xfrm>
                <a:off x="6901335" y="2694637"/>
                <a:ext cx="1583831" cy="1583831"/>
              </a:xfrm>
              <a:prstGeom prst="ellipse">
                <a:avLst/>
              </a:prstGeom>
              <a:solidFill>
                <a:srgbClr val="FFC000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895D6F8B-7949-5334-F98F-91BA8ADD1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78125" y="3071426"/>
                <a:ext cx="830250" cy="830250"/>
              </a:xfrm>
              <a:prstGeom prst="rect">
                <a:avLst/>
              </a:prstGeom>
              <a:noFill/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ECD817-8583-C07C-0D38-1243A28F2BCC}"/>
                </a:ext>
              </a:extLst>
            </p:cNvPr>
            <p:cNvSpPr txBox="1"/>
            <p:nvPr/>
          </p:nvSpPr>
          <p:spPr>
            <a:xfrm>
              <a:off x="6734052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TECHNICAL REPORT</a:t>
              </a:r>
              <a:endParaRPr lang="ko-KR" altLang="en-US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925548F-58A5-8C66-77F3-88073696F3DF}"/>
              </a:ext>
            </a:extLst>
          </p:cNvPr>
          <p:cNvGrpSpPr/>
          <p:nvPr/>
        </p:nvGrpSpPr>
        <p:grpSpPr>
          <a:xfrm>
            <a:off x="9364105" y="2287612"/>
            <a:ext cx="1783960" cy="2400205"/>
            <a:chOff x="9364105" y="2287612"/>
            <a:chExt cx="1783960" cy="240020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AB32768-F242-8BA3-FC8D-1E93BD00C6AC}"/>
                </a:ext>
              </a:extLst>
            </p:cNvPr>
            <p:cNvGrpSpPr/>
            <p:nvPr/>
          </p:nvGrpSpPr>
          <p:grpSpPr>
            <a:xfrm>
              <a:off x="9364105" y="2903858"/>
              <a:ext cx="1783960" cy="1783959"/>
              <a:chOff x="9777499" y="2694637"/>
              <a:chExt cx="1583831" cy="1583831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1E199576-FF4B-D8D9-E20C-212E7F81C894}"/>
                  </a:ext>
                </a:extLst>
              </p:cNvPr>
              <p:cNvSpPr/>
              <p:nvPr/>
            </p:nvSpPr>
            <p:spPr>
              <a:xfrm>
                <a:off x="9777499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789BBAE-5B50-C407-BD06-740B66FA2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79360" y="2996498"/>
                <a:ext cx="980108" cy="980106"/>
              </a:xfrm>
              <a:prstGeom prst="rect">
                <a:avLst/>
              </a:prstGeom>
              <a:noFill/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ED8E30-F467-E1D6-062C-484F80C779E1}"/>
                </a:ext>
              </a:extLst>
            </p:cNvPr>
            <p:cNvSpPr txBox="1"/>
            <p:nvPr/>
          </p:nvSpPr>
          <p:spPr>
            <a:xfrm>
              <a:off x="9507444" y="2287612"/>
              <a:ext cx="1502712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CONCLUSION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63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oduInterior">
      <a:majorFont>
        <a:latin typeface="AppleSDGothicNeoB00"/>
        <a:ea typeface="AppleSDGothicNeoB00"/>
        <a:cs typeface=""/>
      </a:majorFont>
      <a:minorFont>
        <a:latin typeface="AppleSDGothicNeoM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3369</Words>
  <Application>Microsoft Macintosh PowerPoint</Application>
  <PresentationFormat>와이드스크린</PresentationFormat>
  <Paragraphs>511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AppleSDGothicNeoB00</vt:lpstr>
      <vt:lpstr>Arial</vt:lpstr>
      <vt:lpstr>AppleSDGothicNeoEB00</vt:lpstr>
      <vt:lpstr>AppleSDGothicNeoH00</vt:lpstr>
      <vt:lpstr>Cambria Math</vt:lpstr>
      <vt:lpstr>Wingdings</vt:lpstr>
      <vt:lpstr>AppleSDGothicNeoM00</vt:lpstr>
      <vt:lpstr>맑은 고딕</vt:lpstr>
      <vt:lpstr>Office 테마</vt:lpstr>
      <vt:lpstr>PowerPoint 프레젠테이션</vt:lpstr>
      <vt:lpstr>PowerPoint 프레젠테이션</vt:lpstr>
      <vt:lpstr>프로젝트 배경</vt:lpstr>
      <vt:lpstr>프로젝트 배경 (Cont’d)</vt:lpstr>
      <vt:lpstr>프로젝트 기대효과</vt:lpstr>
      <vt:lpstr>PowerPoint 프레젠테이션</vt:lpstr>
      <vt:lpstr>모두의 인테리어 시퀀스 차트 및 ERD</vt:lpstr>
      <vt:lpstr>데모 시연</vt:lpstr>
      <vt:lpstr>PowerPoint 프레젠테이션</vt:lpstr>
      <vt:lpstr>Image Generation</vt:lpstr>
      <vt:lpstr>Image Generation (Cont’d)</vt:lpstr>
      <vt:lpstr>Image Generation (Cont’d)</vt:lpstr>
      <vt:lpstr>Image Generation (Cont’d)</vt:lpstr>
      <vt:lpstr>Image Retrieval</vt:lpstr>
      <vt:lpstr>Image Retrieval (Cont’d)</vt:lpstr>
      <vt:lpstr>Image Retrieval (Cont’d)</vt:lpstr>
      <vt:lpstr>Image Retrieval (Cont’d)</vt:lpstr>
      <vt:lpstr>PowerPoint 프레젠테이션</vt:lpstr>
      <vt:lpstr>Conclusion</vt:lpstr>
      <vt:lpstr>Conclusion</vt:lpstr>
      <vt:lpstr>팀원 소개</vt:lpstr>
      <vt:lpstr>PowerPoint 프레젠테이션</vt:lpstr>
      <vt:lpstr>Appendix A. Index</vt:lpstr>
      <vt:lpstr>Appendix B. Reference</vt:lpstr>
      <vt:lpstr>Appendix B. Reference (Cont’d)</vt:lpstr>
      <vt:lpstr>Appendix C. Bonn Dataset</vt:lpstr>
      <vt:lpstr>Appendix C. Bonn Dataset (Cont’d)</vt:lpstr>
      <vt:lpstr>Appendix D. 유사 서비스와 비교</vt:lpstr>
      <vt:lpstr>Appendix D. 유사 서비스와 비교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chajunyeong</dc:creator>
  <cp:lastModifiedBy>Park Yunsu</cp:lastModifiedBy>
  <cp:revision>311</cp:revision>
  <dcterms:created xsi:type="dcterms:W3CDTF">2022-02-17T17:26:02Z</dcterms:created>
  <dcterms:modified xsi:type="dcterms:W3CDTF">2024-12-27T02:42:10Z</dcterms:modified>
</cp:coreProperties>
</file>